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handoutMasterIdLst>
    <p:handoutMasterId r:id="rId67"/>
  </p:handoutMasterIdLst>
  <p:sldIdLst>
    <p:sldId id="1068" r:id="rId2"/>
    <p:sldId id="1069" r:id="rId3"/>
    <p:sldId id="1939" r:id="rId4"/>
    <p:sldId id="1937" r:id="rId5"/>
    <p:sldId id="1952" r:id="rId6"/>
    <p:sldId id="1978" r:id="rId7"/>
    <p:sldId id="1979" r:id="rId8"/>
    <p:sldId id="1938" r:id="rId9"/>
    <p:sldId id="1954" r:id="rId10"/>
    <p:sldId id="1942" r:id="rId11"/>
    <p:sldId id="1961" r:id="rId12"/>
    <p:sldId id="1940" r:id="rId13"/>
    <p:sldId id="1165" r:id="rId14"/>
    <p:sldId id="1980" r:id="rId15"/>
    <p:sldId id="1955" r:id="rId16"/>
    <p:sldId id="1981" r:id="rId17"/>
    <p:sldId id="1956" r:id="rId18"/>
    <p:sldId id="1971" r:id="rId19"/>
    <p:sldId id="1982" r:id="rId20"/>
    <p:sldId id="1166" r:id="rId21"/>
    <p:sldId id="1964" r:id="rId22"/>
    <p:sldId id="1983" r:id="rId23"/>
    <p:sldId id="1965" r:id="rId24"/>
    <p:sldId id="1972" r:id="rId25"/>
    <p:sldId id="1984" r:id="rId26"/>
    <p:sldId id="1985" r:id="rId27"/>
    <p:sldId id="1967" r:id="rId28"/>
    <p:sldId id="1986" r:id="rId29"/>
    <p:sldId id="1987" r:id="rId30"/>
    <p:sldId id="1988" r:id="rId31"/>
    <p:sldId id="1968" r:id="rId32"/>
    <p:sldId id="1989" r:id="rId33"/>
    <p:sldId id="1990" r:id="rId34"/>
    <p:sldId id="1991" r:id="rId35"/>
    <p:sldId id="1992" r:id="rId36"/>
    <p:sldId id="1969" r:id="rId37"/>
    <p:sldId id="1993" r:id="rId38"/>
    <p:sldId id="1963" r:id="rId39"/>
    <p:sldId id="1168" r:id="rId40"/>
    <p:sldId id="1169" r:id="rId41"/>
    <p:sldId id="1958" r:id="rId42"/>
    <p:sldId id="1994" r:id="rId43"/>
    <p:sldId id="1953" r:id="rId44"/>
    <p:sldId id="1995" r:id="rId45"/>
    <p:sldId id="1170" r:id="rId46"/>
    <p:sldId id="1996" r:id="rId47"/>
    <p:sldId id="1959" r:id="rId48"/>
    <p:sldId id="1944" r:id="rId49"/>
    <p:sldId id="1997" r:id="rId50"/>
    <p:sldId id="1998" r:id="rId51"/>
    <p:sldId id="1999" r:id="rId52"/>
    <p:sldId id="2000" r:id="rId53"/>
    <p:sldId id="1945" r:id="rId54"/>
    <p:sldId id="1950" r:id="rId55"/>
    <p:sldId id="1941" r:id="rId56"/>
    <p:sldId id="1943" r:id="rId57"/>
    <p:sldId id="1962" r:id="rId58"/>
    <p:sldId id="1946" r:id="rId59"/>
    <p:sldId id="2001" r:id="rId60"/>
    <p:sldId id="2002" r:id="rId61"/>
    <p:sldId id="2003" r:id="rId62"/>
    <p:sldId id="2004" r:id="rId63"/>
    <p:sldId id="1936" r:id="rId64"/>
    <p:sldId id="1092" r:id="rId6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95" autoAdjust="0"/>
  </p:normalViewPr>
  <p:slideViewPr>
    <p:cSldViewPr snapToGrid="0">
      <p:cViewPr varScale="1">
        <p:scale>
          <a:sx n="107" d="100"/>
          <a:sy n="107" d="100"/>
        </p:scale>
        <p:origin x="612" y="108"/>
      </p:cViewPr>
      <p:guideLst/>
    </p:cSldViewPr>
  </p:slideViewPr>
  <p:outlineViewPr>
    <p:cViewPr>
      <p:scale>
        <a:sx n="33" d="100"/>
        <a:sy n="33" d="100"/>
      </p:scale>
      <p:origin x="0" y="-610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810"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9/20/2022</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C369036-5B90-4159-950A-FC236DC91CD9}" type="slidenum">
              <a:rPr lang="en-US" smtClean="0"/>
              <a:t>‹#›</a:t>
            </a:fld>
            <a:endParaRPr lang="en-US" dirty="0"/>
          </a:p>
        </p:txBody>
      </p:sp>
    </p:spTree>
    <p:extLst>
      <p:ext uri="{BB962C8B-B14F-4D97-AF65-F5344CB8AC3E}">
        <p14:creationId xmlns:p14="http://schemas.microsoft.com/office/powerpoint/2010/main" val="28077210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9/20/2022</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4A9591-6B62-414E-B780-29C3A0FEC39B}" type="slidenum">
              <a:rPr lang="en-US" smtClean="0"/>
              <a:t>‹#›</a:t>
            </a:fld>
            <a:endParaRPr lang="en-US" dirty="0"/>
          </a:p>
        </p:txBody>
      </p:sp>
    </p:spTree>
    <p:extLst>
      <p:ext uri="{BB962C8B-B14F-4D97-AF65-F5344CB8AC3E}">
        <p14:creationId xmlns:p14="http://schemas.microsoft.com/office/powerpoint/2010/main" val="329220765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4A9591-6B62-414E-B780-29C3A0FEC39B}" type="slidenum">
              <a:rPr lang="en-US" smtClean="0"/>
              <a:t>1</a:t>
            </a:fld>
            <a:endParaRPr lang="en-US" dirty="0"/>
          </a:p>
        </p:txBody>
      </p:sp>
      <p:sp>
        <p:nvSpPr>
          <p:cNvPr id="5" name="Date Placeholder 4"/>
          <p:cNvSpPr>
            <a:spLocks noGrp="1"/>
          </p:cNvSpPr>
          <p:nvPr>
            <p:ph type="dt" idx="11"/>
          </p:nvPr>
        </p:nvSpPr>
        <p:spPr/>
        <p:txBody>
          <a:bodyPr/>
          <a:lstStyle/>
          <a:p>
            <a:r>
              <a:rPr lang="en-US" smtClean="0"/>
              <a:t>9/20/2022</a:t>
            </a:r>
            <a:endParaRPr lang="en-US" dirty="0"/>
          </a:p>
        </p:txBody>
      </p:sp>
    </p:spTree>
    <p:extLst>
      <p:ext uri="{BB962C8B-B14F-4D97-AF65-F5344CB8AC3E}">
        <p14:creationId xmlns:p14="http://schemas.microsoft.com/office/powerpoint/2010/main" val="1463086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9/20/2022</a:t>
            </a:r>
            <a:endParaRPr lang="en-US" dirty="0"/>
          </a:p>
        </p:txBody>
      </p:sp>
      <p:sp>
        <p:nvSpPr>
          <p:cNvPr id="5" name="Slide Number Placeholder 4"/>
          <p:cNvSpPr>
            <a:spLocks noGrp="1"/>
          </p:cNvSpPr>
          <p:nvPr>
            <p:ph type="sldNum" sz="quarter" idx="11"/>
          </p:nvPr>
        </p:nvSpPr>
        <p:spPr/>
        <p:txBody>
          <a:bodyPr/>
          <a:lstStyle/>
          <a:p>
            <a:fld id="{EA4A9591-6B62-414E-B780-29C3A0FEC39B}" type="slidenum">
              <a:rPr lang="en-US" smtClean="0"/>
              <a:t>12</a:t>
            </a:fld>
            <a:endParaRPr lang="en-US" dirty="0"/>
          </a:p>
        </p:txBody>
      </p:sp>
    </p:spTree>
    <p:extLst>
      <p:ext uri="{BB962C8B-B14F-4D97-AF65-F5344CB8AC3E}">
        <p14:creationId xmlns:p14="http://schemas.microsoft.com/office/powerpoint/2010/main" val="34906567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9" name="Picture 18" descr="foo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089" y="243611"/>
            <a:ext cx="4818644" cy="5579379"/>
          </a:xfrm>
          <a:prstGeom prst="rect">
            <a:avLst/>
          </a:prstGeom>
        </p:spPr>
      </p:pic>
      <p:sp>
        <p:nvSpPr>
          <p:cNvPr id="2" name="Title 1"/>
          <p:cNvSpPr>
            <a:spLocks noGrp="1"/>
          </p:cNvSpPr>
          <p:nvPr>
            <p:ph type="ctrTitle" hasCustomPrompt="1"/>
          </p:nvPr>
        </p:nvSpPr>
        <p:spPr>
          <a:xfrm>
            <a:off x="5541819" y="883517"/>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3" name="Subtitle 2"/>
          <p:cNvSpPr>
            <a:spLocks noGrp="1"/>
          </p:cNvSpPr>
          <p:nvPr>
            <p:ph type="subTitle" idx="1" hasCustomPrompt="1"/>
          </p:nvPr>
        </p:nvSpPr>
        <p:spPr>
          <a:xfrm>
            <a:off x="5541819" y="2162078"/>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cxnSp>
        <p:nvCxnSpPr>
          <p:cNvPr id="17" name="Straight Connector 16"/>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BA121"/>
                </a:solidFill>
                <a:latin typeface="Minion Pro"/>
                <a:cs typeface="Minion Pro"/>
              </a:rPr>
              <a:t>WWW.LCRLAW.COM</a:t>
            </a:r>
          </a:p>
        </p:txBody>
      </p:sp>
      <p:sp>
        <p:nvSpPr>
          <p:cNvPr id="26" name="TextBox 25"/>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105134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FD78EC16-1656-4F15-B5F0-6BE6A3BAA27E}" type="datetime1">
              <a:rPr lang="en-US" smtClean="0"/>
              <a:t>9/20/2022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340130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0E8CF063-B4A6-49A9-8F64-DA65FEC20B7C}" type="datetime1">
              <a:rPr lang="en-US" smtClean="0"/>
              <a:t>9/20/2022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127733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8" name="Rectangle 17"/>
          <p:cNvSpPr/>
          <p:nvPr userDrawn="1"/>
        </p:nvSpPr>
        <p:spPr>
          <a:xfrm>
            <a:off x="1230420" y="923636"/>
            <a:ext cx="3458505" cy="2439940"/>
          </a:xfrm>
          <a:prstGeom prst="rect">
            <a:avLst/>
          </a:prstGeom>
          <a:solidFill>
            <a:srgbClr val="FFCF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1" name="Rectangle 20"/>
          <p:cNvSpPr/>
          <p:nvPr userDrawn="1"/>
        </p:nvSpPr>
        <p:spPr>
          <a:xfrm>
            <a:off x="1713860" y="1447800"/>
            <a:ext cx="1532209" cy="930564"/>
          </a:xfrm>
          <a:prstGeom prst="rect">
            <a:avLst/>
          </a:prstGeom>
          <a:solidFill>
            <a:srgbClr val="2A3620"/>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dirty="0"/>
          </a:p>
        </p:txBody>
      </p:sp>
      <p:sp>
        <p:nvSpPr>
          <p:cNvPr id="9" name="TextBox 8"/>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A9922"/>
                </a:solidFill>
                <a:latin typeface="Minion Pro"/>
                <a:cs typeface="Minion Pro"/>
              </a:rPr>
              <a:t>WWW.LCRLAW.COM</a:t>
            </a:r>
          </a:p>
        </p:txBody>
      </p:sp>
      <p:cxnSp>
        <p:nvCxnSpPr>
          <p:cNvPr id="16" name="Straight Connector 15"/>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Rectangle 19"/>
          <p:cNvSpPr/>
          <p:nvPr userDrawn="1"/>
        </p:nvSpPr>
        <p:spPr>
          <a:xfrm>
            <a:off x="620889" y="700424"/>
            <a:ext cx="2026868" cy="1270000"/>
          </a:xfrm>
          <a:prstGeom prst="rect">
            <a:avLst/>
          </a:prstGeom>
          <a:solidFill>
            <a:srgbClr val="EBA121"/>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dirty="0"/>
          </a:p>
        </p:txBody>
      </p:sp>
      <p:sp>
        <p:nvSpPr>
          <p:cNvPr id="24" name="TextBox 23"/>
          <p:cNvSpPr txBox="1"/>
          <p:nvPr userDrawn="1"/>
        </p:nvSpPr>
        <p:spPr>
          <a:xfrm>
            <a:off x="612281" y="828517"/>
            <a:ext cx="2160284" cy="1025665"/>
          </a:xfrm>
          <a:prstGeom prst="rect">
            <a:avLst/>
          </a:prstGeom>
          <a:noFill/>
        </p:spPr>
        <p:txBody>
          <a:bodyPr wrap="square" rtlCol="0">
            <a:spAutoFit/>
          </a:bodyPr>
          <a:lstStyle/>
          <a:p>
            <a:pPr algn="l">
              <a:lnSpc>
                <a:spcPct val="80000"/>
              </a:lnSpc>
            </a:pPr>
            <a:r>
              <a:rPr lang="en-US" sz="1050" spc="0" dirty="0">
                <a:solidFill>
                  <a:schemeClr val="bg1"/>
                </a:solidFill>
                <a:latin typeface="Arial"/>
                <a:cs typeface="Arial"/>
              </a:rPr>
              <a:t>COMMITTED</a:t>
            </a:r>
            <a:r>
              <a:rPr lang="en-US" sz="1050" spc="0" baseline="0" dirty="0">
                <a:solidFill>
                  <a:schemeClr val="bg1"/>
                </a:solidFill>
                <a:latin typeface="Arial"/>
                <a:cs typeface="Arial"/>
              </a:rPr>
              <a:t> TO THE</a:t>
            </a:r>
          </a:p>
          <a:p>
            <a:pPr algn="l">
              <a:lnSpc>
                <a:spcPct val="80000"/>
              </a:lnSpc>
            </a:pPr>
            <a:r>
              <a:rPr lang="en-US" sz="2000" spc="0" baseline="0" dirty="0">
                <a:solidFill>
                  <a:srgbClr val="FFCF65"/>
                </a:solidFill>
                <a:latin typeface="Arial"/>
                <a:cs typeface="Arial"/>
              </a:rPr>
              <a:t>SUCCESS</a:t>
            </a:r>
          </a:p>
          <a:p>
            <a:pPr algn="l">
              <a:lnSpc>
                <a:spcPct val="80000"/>
              </a:lnSpc>
            </a:pPr>
            <a:r>
              <a:rPr lang="en-US" sz="1050" spc="0" baseline="0" dirty="0">
                <a:solidFill>
                  <a:schemeClr val="bg1"/>
                </a:solidFill>
                <a:latin typeface="Arial"/>
                <a:cs typeface="Arial"/>
              </a:rPr>
              <a:t>OF OUR</a:t>
            </a:r>
          </a:p>
          <a:p>
            <a:pPr algn="l">
              <a:lnSpc>
                <a:spcPct val="80000"/>
              </a:lnSpc>
            </a:pPr>
            <a:r>
              <a:rPr lang="en-US" sz="1700" spc="0" baseline="0" dirty="0">
                <a:solidFill>
                  <a:schemeClr val="bg1"/>
                </a:solidFill>
                <a:latin typeface="Arial"/>
                <a:cs typeface="Arial"/>
              </a:rPr>
              <a:t>CLIENTS &amp;</a:t>
            </a:r>
          </a:p>
          <a:p>
            <a:pPr algn="l">
              <a:lnSpc>
                <a:spcPct val="75000"/>
              </a:lnSpc>
            </a:pPr>
            <a:r>
              <a:rPr lang="en-US" sz="1700" spc="0" baseline="0" dirty="0">
                <a:solidFill>
                  <a:schemeClr val="bg1"/>
                </a:solidFill>
                <a:latin typeface="Arial"/>
                <a:cs typeface="Arial"/>
              </a:rPr>
              <a:t>COMMUNITY</a:t>
            </a:r>
            <a:r>
              <a:rPr lang="en-US" sz="1800" spc="0" baseline="0" dirty="0">
                <a:solidFill>
                  <a:schemeClr val="bg1"/>
                </a:solidFill>
                <a:latin typeface="Arial"/>
                <a:cs typeface="Arial"/>
              </a:rPr>
              <a:t>.</a:t>
            </a:r>
            <a:endParaRPr lang="en-US" sz="1800" spc="0" dirty="0">
              <a:solidFill>
                <a:schemeClr val="bg1"/>
              </a:solidFill>
              <a:latin typeface="Arial"/>
              <a:cs typeface="Arial"/>
            </a:endParaRPr>
          </a:p>
        </p:txBody>
      </p:sp>
      <p:sp>
        <p:nvSpPr>
          <p:cNvPr id="25" name="Title 1"/>
          <p:cNvSpPr>
            <a:spLocks noGrp="1"/>
          </p:cNvSpPr>
          <p:nvPr>
            <p:ph type="ctrTitle" hasCustomPrompt="1"/>
          </p:nvPr>
        </p:nvSpPr>
        <p:spPr>
          <a:xfrm>
            <a:off x="5541819" y="768062"/>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26" name="Subtitle 2"/>
          <p:cNvSpPr>
            <a:spLocks noGrp="1"/>
          </p:cNvSpPr>
          <p:nvPr>
            <p:ph type="subTitle" idx="1" hasCustomPrompt="1"/>
          </p:nvPr>
        </p:nvSpPr>
        <p:spPr>
          <a:xfrm>
            <a:off x="5541819" y="2046623"/>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pic>
        <p:nvPicPr>
          <p:cNvPr id="2" name="Picture 1" descr="family.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4564" y="533401"/>
            <a:ext cx="1368685" cy="849742"/>
          </a:xfrm>
          <a:prstGeom prst="rect">
            <a:avLst/>
          </a:prstGeom>
          <a:solidFill>
            <a:srgbClr val="FFFFFF">
              <a:shade val="85000"/>
            </a:srgbClr>
          </a:solidFill>
          <a:ln w="57150" cap="sq" cmpd="sng">
            <a:solidFill>
              <a:srgbClr val="FFFFFF"/>
            </a:solidFill>
            <a:miter lim="800000"/>
          </a:ln>
          <a:effectLst>
            <a:outerShdw blurRad="63500" sx="102000" sy="102000" algn="ctr" rotWithShape="0">
              <a:prstClr val="black">
                <a:alpha val="40000"/>
              </a:prstClr>
            </a:outerShdw>
          </a:effectLst>
          <a:scene3d>
            <a:camera prst="orthographicFront"/>
            <a:lightRig rig="twoPt" dir="t">
              <a:rot lat="0" lon="0" rev="7200000"/>
            </a:lightRig>
          </a:scene3d>
          <a:sp3d>
            <a:contourClr>
              <a:srgbClr val="FFFFFF"/>
            </a:contourClr>
          </a:sp3d>
        </p:spPr>
      </p:pic>
      <p:pic>
        <p:nvPicPr>
          <p:cNvPr id="4" name="Picture 3" descr="court.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3276601"/>
            <a:ext cx="3103171" cy="1926591"/>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pic>
        <p:nvPicPr>
          <p:cNvPr id="3" name="Picture 2" descr="shakinghands.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16275" y="1844194"/>
            <a:ext cx="2626975" cy="1630946"/>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sp>
        <p:nvSpPr>
          <p:cNvPr id="14" name="TextBox 13"/>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128277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846158" y="1888144"/>
            <a:ext cx="8403724" cy="982944"/>
          </a:xfrm>
          <a:prstGeom prst="rect">
            <a:avLst/>
          </a:prstGeom>
        </p:spPr>
        <p:txBody>
          <a:bodyPr anchor="t">
            <a:normAutofit/>
          </a:bodyPr>
          <a:lstStyle>
            <a:lvl1pPr algn="ctr">
              <a:defRPr sz="3000" b="1" cap="all">
                <a:solidFill>
                  <a:srgbClr val="28351B"/>
                </a:solidFill>
                <a:latin typeface="Minion Pro"/>
                <a:cs typeface="Minion Pro"/>
              </a:defRPr>
            </a:lvl1pPr>
          </a:lstStyle>
          <a:p>
            <a:r>
              <a:rPr lang="en-US" dirty="0"/>
              <a:t>Enter section Title Here</a:t>
            </a:r>
          </a:p>
        </p:txBody>
      </p:sp>
      <p:sp>
        <p:nvSpPr>
          <p:cNvPr id="8" name="Text Placeholder 2"/>
          <p:cNvSpPr>
            <a:spLocks noGrp="1"/>
          </p:cNvSpPr>
          <p:nvPr>
            <p:ph type="body" idx="1"/>
          </p:nvPr>
        </p:nvSpPr>
        <p:spPr>
          <a:xfrm>
            <a:off x="1846158" y="2884599"/>
            <a:ext cx="8403725" cy="1500187"/>
          </a:xfrm>
          <a:prstGeom prst="rect">
            <a:avLst/>
          </a:prstGeom>
        </p:spPr>
        <p:txBody>
          <a:bodyPr anchor="t"/>
          <a:lstStyle>
            <a:lvl1pPr marL="0" indent="0" algn="ctr">
              <a:buNone/>
              <a:defRPr sz="2400">
                <a:solidFill>
                  <a:schemeClr val="tx1">
                    <a:lumMod val="85000"/>
                    <a:lumOff val="1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15" name="Straight Connector 14"/>
          <p:cNvCxnSpPr/>
          <p:nvPr userDrawn="1"/>
        </p:nvCxnSpPr>
        <p:spPr>
          <a:xfrm flipV="1">
            <a:off x="1057051" y="2610704"/>
            <a:ext cx="10108687" cy="11480"/>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18" name="Slide Number Placeholder 5"/>
          <p:cNvSpPr txBox="1">
            <a:spLocks/>
          </p:cNvSpPr>
          <p:nvPr userDrawn="1"/>
        </p:nvSpPr>
        <p:spPr>
          <a:xfrm>
            <a:off x="9897873"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000" b="1" dirty="0">
              <a:solidFill>
                <a:srgbClr val="28351B"/>
              </a:solidFill>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00044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02018" y="291528"/>
            <a:ext cx="11038117" cy="603957"/>
          </a:xfrm>
          <a:prstGeom prst="rect">
            <a:avLst/>
          </a:prstGeom>
        </p:spPr>
        <p:txBody>
          <a:bodyPr>
            <a:normAutofit/>
          </a:bodyPr>
          <a:lstStyle>
            <a:lvl1pPr algn="l">
              <a:defRPr sz="3000" b="1" baseline="0">
                <a:solidFill>
                  <a:srgbClr val="28351B"/>
                </a:solidFill>
                <a:latin typeface="Minion Pro"/>
                <a:cs typeface="Minion Pro"/>
              </a:defRPr>
            </a:lvl1pPr>
          </a:lstStyle>
          <a:p>
            <a:r>
              <a:rPr lang="en-US" dirty="0"/>
              <a:t>INSERT TITLE HERE</a:t>
            </a:r>
          </a:p>
        </p:txBody>
      </p:sp>
      <p:sp>
        <p:nvSpPr>
          <p:cNvPr id="8" name="Content Placeholder 2"/>
          <p:cNvSpPr>
            <a:spLocks noGrp="1"/>
          </p:cNvSpPr>
          <p:nvPr>
            <p:ph idx="1"/>
          </p:nvPr>
        </p:nvSpPr>
        <p:spPr>
          <a:xfrm>
            <a:off x="602018" y="948362"/>
            <a:ext cx="11038117" cy="5335299"/>
          </a:xfrm>
          <a:prstGeom prst="rect">
            <a:avLst/>
          </a:prstGeom>
        </p:spPr>
        <p:txBody>
          <a:bodyPr>
            <a:normAutofit/>
          </a:bodyPr>
          <a:lstStyle>
            <a:lvl1pPr marL="0" indent="0">
              <a:buFontTx/>
              <a:buNone/>
              <a:defRPr sz="2400">
                <a:solidFill>
                  <a:schemeClr val="tx1">
                    <a:lumMod val="85000"/>
                    <a:lumOff val="15000"/>
                  </a:schemeClr>
                </a:solidFill>
              </a:defRPr>
            </a:lvl1pPr>
            <a:lvl2pPr marL="457200" indent="0">
              <a:buFontTx/>
              <a:buNone/>
              <a:defRPr sz="2400">
                <a:solidFill>
                  <a:schemeClr val="tx1">
                    <a:lumMod val="85000"/>
                    <a:lumOff val="15000"/>
                  </a:schemeClr>
                </a:solidFill>
              </a:defRPr>
            </a:lvl2pPr>
            <a:lvl3pPr marL="914400" indent="0">
              <a:buFontTx/>
              <a:buNone/>
              <a:defRPr sz="2400">
                <a:solidFill>
                  <a:schemeClr val="tx1">
                    <a:lumMod val="85000"/>
                    <a:lumOff val="15000"/>
                  </a:schemeClr>
                </a:solidFill>
              </a:defRPr>
            </a:lvl3pPr>
            <a:lvl4pPr marL="1371600" indent="0">
              <a:buFontTx/>
              <a:buNone/>
              <a:defRPr sz="2400">
                <a:solidFill>
                  <a:schemeClr val="tx1">
                    <a:lumMod val="85000"/>
                    <a:lumOff val="15000"/>
                  </a:schemeClr>
                </a:solidFill>
              </a:defRPr>
            </a:lvl4pPr>
            <a:lvl5pPr marL="1828800" indent="0">
              <a:buFontTx/>
              <a:buNone/>
              <a:defRPr sz="2400">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p:cNvCxnSpPr/>
          <p:nvPr userDrawn="1"/>
        </p:nvCxnSpPr>
        <p:spPr>
          <a:xfrm flipV="1">
            <a:off x="602018" y="907094"/>
            <a:ext cx="11038117" cy="11482"/>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8" name="Slide Number Placeholder 5"/>
          <p:cNvSpPr txBox="1">
            <a:spLocks/>
          </p:cNvSpPr>
          <p:nvPr userDrawn="1"/>
        </p:nvSpPr>
        <p:spPr>
          <a:xfrm>
            <a:off x="11354568"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sp>
        <p:nvSpPr>
          <p:cNvPr id="20" name="TextBox 19"/>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26497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D161C1B6-5762-413D-8CB0-DD6917882C0B}" type="datetime1">
              <a:rPr lang="en-US" smtClean="0"/>
              <a:t>9/20/2022</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2538499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708C9561-1DB9-4028-9005-34DDB9B8905F}" type="datetime1">
              <a:rPr lang="en-US" smtClean="0"/>
              <a:t>9/20/2022</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327807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22E66FE1-3CC9-4FC5-A514-49211F6DFF51}" type="datetime1">
              <a:rPr lang="en-US" smtClean="0"/>
              <a:t>9/20/2022</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113476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078CA2C0-E3B9-4E4D-95EC-8A183D9C7BD5}" type="datetime1">
              <a:rPr lang="en-US" smtClean="0"/>
              <a:t>9/20/2022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1282819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B52D145-5878-46A3-A9D9-767A193CE1AA}" type="datetime1">
              <a:rPr lang="en-US" smtClean="0"/>
              <a:t>9/20/2022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3283655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12208256" cy="6874571"/>
          </a:xfrm>
          <a:prstGeom prst="rect">
            <a:avLst/>
          </a:prstGeom>
        </p:spPr>
      </p:pic>
    </p:spTree>
    <p:extLst>
      <p:ext uri="{BB962C8B-B14F-4D97-AF65-F5344CB8AC3E}">
        <p14:creationId xmlns:p14="http://schemas.microsoft.com/office/powerpoint/2010/main" val="2402490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protect-us.mimecast.com/s/mesZCBBQ1qSJ160sO7eDS" TargetMode="External"/><Relationship Id="rId2" Type="http://schemas.openxmlformats.org/officeDocument/2006/relationships/hyperlink" Target="https://protect-us.mimecast.com/s/LNHGCADA8ptJg6BsqUPsc"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hyperlink" Target="https://www.nj.gov/cannabis/documents/businesses/Business%20Resources/Workplace%20Impairment%20Guidance%20Sample%20Form.pdf" TargetMode="Externa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a:xfrm>
            <a:off x="5580668" y="876693"/>
            <a:ext cx="6089716" cy="2667695"/>
          </a:xfrm>
        </p:spPr>
        <p:txBody>
          <a:bodyPr/>
          <a:lstStyle/>
          <a:p>
            <a:pPr algn="ctr"/>
            <a:r>
              <a:rPr lang="en-US" b="1" dirty="0"/>
              <a:t>2022 Employment Law Webinar - Cannabis in the Workplace</a:t>
            </a:r>
            <a:endParaRPr lang="en-US" sz="2800" b="1" dirty="0">
              <a:latin typeface="Minion Pro"/>
            </a:endParaRPr>
          </a:p>
          <a:p>
            <a:pPr algn="ctr"/>
            <a:endParaRPr lang="en-US" sz="2800" b="1" dirty="0" smtClean="0">
              <a:latin typeface="Minion Pro"/>
            </a:endParaRPr>
          </a:p>
          <a:p>
            <a:pPr algn="ctr"/>
            <a:r>
              <a:rPr lang="en-US" sz="2800" b="1" dirty="0" smtClean="0">
                <a:solidFill>
                  <a:srgbClr val="003300"/>
                </a:solidFill>
                <a:latin typeface="Minion Pro"/>
              </a:rPr>
              <a:t>September 20, 2022 </a:t>
            </a:r>
            <a:endParaRPr lang="en-US" sz="2800" b="1" dirty="0">
              <a:solidFill>
                <a:srgbClr val="003300"/>
              </a:solidFill>
              <a:latin typeface="Minion Pro"/>
            </a:endParaRPr>
          </a:p>
        </p:txBody>
      </p:sp>
      <p:sp>
        <p:nvSpPr>
          <p:cNvPr id="7" name="Subtitle 2"/>
          <p:cNvSpPr txBox="1">
            <a:spLocks/>
          </p:cNvSpPr>
          <p:nvPr/>
        </p:nvSpPr>
        <p:spPr>
          <a:xfrm>
            <a:off x="5860869" y="2002972"/>
            <a:ext cx="5181599" cy="914399"/>
          </a:xfrm>
          <a:prstGeom prst="rect">
            <a:avLst/>
          </a:prstGeom>
        </p:spPr>
        <p:txBody>
          <a:bodyPr/>
          <a:lstStyle>
            <a:lvl1pPr marL="0" indent="0" algn="l" defTabSz="457200" rtl="0" eaLnBrk="1" latinLnBrk="0" hangingPunct="1">
              <a:spcBef>
                <a:spcPct val="20000"/>
              </a:spcBef>
              <a:buFont typeface="Arial"/>
              <a:buNone/>
              <a:defRPr sz="2400" kern="1200">
                <a:solidFill>
                  <a:srgbClr val="EBA121"/>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65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pic>
        <p:nvPicPr>
          <p:cNvPr id="3" name="Picture 2">
            <a:extLst>
              <a:ext uri="{FF2B5EF4-FFF2-40B4-BE49-F238E27FC236}">
                <a16:creationId xmlns:a16="http://schemas.microsoft.com/office/drawing/2014/main" id="{93A355F4-CA1F-4858-8696-C9B1832BE0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18808" y="3710284"/>
            <a:ext cx="3501358" cy="1645404"/>
          </a:xfrm>
          <a:prstGeom prst="rect">
            <a:avLst/>
          </a:prstGeom>
        </p:spPr>
      </p:pic>
    </p:spTree>
    <p:extLst>
      <p:ext uri="{BB962C8B-B14F-4D97-AF65-F5344CB8AC3E}">
        <p14:creationId xmlns:p14="http://schemas.microsoft.com/office/powerpoint/2010/main" val="563588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CREAMMA</a:t>
            </a:r>
            <a:endParaRPr lang="en-US" dirty="0"/>
          </a:p>
        </p:txBody>
      </p:sp>
      <p:sp>
        <p:nvSpPr>
          <p:cNvPr id="3" name="Content Placeholder 2"/>
          <p:cNvSpPr>
            <a:spLocks noGrp="1"/>
          </p:cNvSpPr>
          <p:nvPr>
            <p:ph idx="1"/>
          </p:nvPr>
        </p:nvSpPr>
        <p:spPr/>
        <p:txBody>
          <a:bodyPr/>
          <a:lstStyle/>
          <a:p>
            <a:pPr algn="ctr"/>
            <a:endParaRPr lang="en-US" sz="3200" dirty="0" smtClean="0"/>
          </a:p>
          <a:p>
            <a:pPr>
              <a:spcBef>
                <a:spcPts val="0"/>
              </a:spcBef>
            </a:pPr>
            <a:r>
              <a:rPr lang="en-US" sz="3200" dirty="0" err="1" smtClean="0"/>
              <a:t>CREAMMA</a:t>
            </a:r>
            <a:r>
              <a:rPr lang="en-US" sz="3200" dirty="0" smtClean="0"/>
              <a:t> </a:t>
            </a:r>
            <a:r>
              <a:rPr lang="en-US" sz="3200" dirty="0"/>
              <a:t>is not an employment law but includes language </a:t>
            </a:r>
            <a:r>
              <a:rPr lang="en-US" sz="3200" b="1" dirty="0"/>
              <a:t>prohibiting employers from refusing to hire </a:t>
            </a:r>
            <a:r>
              <a:rPr lang="en-US" sz="3200" dirty="0"/>
              <a:t>applicants because they do or do not consume marijuana </a:t>
            </a:r>
            <a:r>
              <a:rPr lang="en-US" sz="3200" dirty="0" smtClean="0"/>
              <a:t>AND </a:t>
            </a:r>
            <a:r>
              <a:rPr lang="en-US" sz="3200" dirty="0"/>
              <a:t>solely due to the presence of the drug’s metabolites in their </a:t>
            </a:r>
            <a:r>
              <a:rPr lang="en-US" sz="3200" dirty="0" smtClean="0"/>
              <a:t>system</a:t>
            </a:r>
          </a:p>
          <a:p>
            <a:pPr>
              <a:spcBef>
                <a:spcPts val="0"/>
              </a:spcBef>
            </a:pPr>
            <a:r>
              <a:rPr lang="en-US" sz="3200" dirty="0" smtClean="0"/>
              <a:t> </a:t>
            </a:r>
            <a:r>
              <a:rPr lang="en-US" sz="3200" dirty="0"/>
              <a:t>(e.g., following a drug test). </a:t>
            </a:r>
            <a:endParaRPr lang="en-US" sz="3200" dirty="0" smtClean="0"/>
          </a:p>
          <a:p>
            <a:endParaRPr lang="en-US" dirty="0"/>
          </a:p>
        </p:txBody>
      </p:sp>
    </p:spTree>
    <p:extLst>
      <p:ext uri="{BB962C8B-B14F-4D97-AF65-F5344CB8AC3E}">
        <p14:creationId xmlns:p14="http://schemas.microsoft.com/office/powerpoint/2010/main" val="4198018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CREAMMA</a:t>
            </a:r>
            <a:endParaRPr lang="en-US" dirty="0"/>
          </a:p>
        </p:txBody>
      </p:sp>
      <p:sp>
        <p:nvSpPr>
          <p:cNvPr id="3" name="Content Placeholder 2"/>
          <p:cNvSpPr>
            <a:spLocks noGrp="1"/>
          </p:cNvSpPr>
          <p:nvPr>
            <p:ph idx="1"/>
          </p:nvPr>
        </p:nvSpPr>
        <p:spPr/>
        <p:txBody>
          <a:bodyPr>
            <a:normAutofit/>
          </a:bodyPr>
          <a:lstStyle/>
          <a:p>
            <a:r>
              <a:rPr lang="en-US" sz="3200" dirty="0"/>
              <a:t>Under CREAMMA, “[n]o employer shall refuse to hire or employ any person or shall discharge from employment or take any adverse action against any employee with respect to compensation, terms, conditions, or other privileges of employment because that person does or does not smoke, vape, aerosolize or otherwise use cannabis items.” N.J.S.A. 24:6I-52. </a:t>
            </a:r>
            <a:endParaRPr lang="en-US" sz="3200" dirty="0" smtClean="0"/>
          </a:p>
          <a:p>
            <a:endParaRPr lang="en-US" sz="2000" dirty="0"/>
          </a:p>
          <a:p>
            <a:r>
              <a:rPr lang="en-US" sz="3200" dirty="0"/>
              <a:t>Essentially creates a new “protected class” under New Jersey law for employees and job applicants who lawfully use recreational cannabis </a:t>
            </a:r>
            <a:r>
              <a:rPr lang="en-US" sz="3200" b="1" dirty="0"/>
              <a:t>off premises and during non-working hours</a:t>
            </a:r>
            <a:r>
              <a:rPr lang="en-US" sz="3200" dirty="0"/>
              <a:t>. </a:t>
            </a:r>
          </a:p>
        </p:txBody>
      </p:sp>
    </p:spTree>
    <p:extLst>
      <p:ext uri="{BB962C8B-B14F-4D97-AF65-F5344CB8AC3E}">
        <p14:creationId xmlns:p14="http://schemas.microsoft.com/office/powerpoint/2010/main" val="3740609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Employers Do?</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Employees </a:t>
            </a:r>
            <a:r>
              <a:rPr lang="en-US" dirty="0"/>
              <a:t>can be terminated for </a:t>
            </a:r>
            <a:r>
              <a:rPr lang="en-US" b="1" i="1" dirty="0"/>
              <a:t>being under the influence of marijuana during work hours</a:t>
            </a:r>
            <a:r>
              <a:rPr lang="en-US" dirty="0"/>
              <a:t>, regardless of whether the use is medical or recreational in nature. </a:t>
            </a:r>
            <a:endParaRPr lang="en-US" dirty="0" smtClean="0"/>
          </a:p>
          <a:p>
            <a:pPr marL="457200" indent="-457200">
              <a:buAutoNum type="arabicPeriod"/>
            </a:pPr>
            <a:endParaRPr lang="en-US" dirty="0" smtClean="0"/>
          </a:p>
          <a:p>
            <a:pPr marL="457200" indent="-457200">
              <a:buAutoNum type="arabicPeriod" startAt="2"/>
            </a:pPr>
            <a:r>
              <a:rPr lang="en-US" dirty="0" smtClean="0"/>
              <a:t>Likewise</a:t>
            </a:r>
            <a:r>
              <a:rPr lang="en-US" dirty="0"/>
              <a:t>, employers do not have to permit the </a:t>
            </a:r>
            <a:r>
              <a:rPr lang="en-US" b="1" i="1" dirty="0"/>
              <a:t>use, sale, display, possession, or transfer of marijuana at work or during work hours</a:t>
            </a:r>
            <a:r>
              <a:rPr lang="en-US" dirty="0"/>
              <a:t>. </a:t>
            </a:r>
            <a:endParaRPr lang="en-US" dirty="0" smtClean="0"/>
          </a:p>
          <a:p>
            <a:endParaRPr lang="en-US" dirty="0" smtClean="0"/>
          </a:p>
          <a:p>
            <a:pPr marL="457200" indent="-457200">
              <a:buAutoNum type="arabicPeriod" startAt="3"/>
            </a:pPr>
            <a:r>
              <a:rPr lang="en-US" dirty="0" smtClean="0"/>
              <a:t>Exceptions </a:t>
            </a:r>
            <a:r>
              <a:rPr lang="en-US" dirty="0"/>
              <a:t>exist for employees that are subject to </a:t>
            </a:r>
            <a:r>
              <a:rPr lang="en-US" b="1" u="sng" dirty="0"/>
              <a:t>federally regulated </a:t>
            </a:r>
            <a:r>
              <a:rPr lang="en-US" dirty="0"/>
              <a:t>positions or who work for employers with federal contracts, because both medical and recreational marijuana are still illegal under federal law. </a:t>
            </a:r>
            <a:endParaRPr lang="en-US" dirty="0" smtClean="0"/>
          </a:p>
          <a:p>
            <a:endParaRPr lang="en-US" dirty="0" smtClean="0"/>
          </a:p>
          <a:p>
            <a:r>
              <a:rPr lang="en-US" dirty="0" smtClean="0"/>
              <a:t>In </a:t>
            </a:r>
            <a:r>
              <a:rPr lang="en-US" dirty="0"/>
              <a:t>other words, if complying with the New Jersey state laws jeopardizes an employer’s federal contract, the employer is excepted from such compliance.</a:t>
            </a:r>
          </a:p>
        </p:txBody>
      </p:sp>
    </p:spTree>
    <p:extLst>
      <p:ext uri="{BB962C8B-B14F-4D97-AF65-F5344CB8AC3E}">
        <p14:creationId xmlns:p14="http://schemas.microsoft.com/office/powerpoint/2010/main" val="1795473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3C28B-ECA4-F5C1-CAD5-F37C7C79125A}"/>
              </a:ext>
            </a:extLst>
          </p:cNvPr>
          <p:cNvSpPr>
            <a:spLocks noGrp="1"/>
          </p:cNvSpPr>
          <p:nvPr>
            <p:ph type="title"/>
          </p:nvPr>
        </p:nvSpPr>
        <p:spPr/>
        <p:txBody>
          <a:bodyPr/>
          <a:lstStyle/>
          <a:p>
            <a:r>
              <a:rPr lang="en-US" dirty="0"/>
              <a:t>Federal or State </a:t>
            </a:r>
            <a:r>
              <a:rPr lang="en-US" dirty="0" smtClean="0"/>
              <a:t>Law???</a:t>
            </a:r>
            <a:endParaRPr lang="en-US" dirty="0"/>
          </a:p>
        </p:txBody>
      </p:sp>
      <p:sp>
        <p:nvSpPr>
          <p:cNvPr id="3" name="Content Placeholder 2">
            <a:extLst>
              <a:ext uri="{FF2B5EF4-FFF2-40B4-BE49-F238E27FC236}">
                <a16:creationId xmlns:a16="http://schemas.microsoft.com/office/drawing/2014/main" id="{6FEDD7B8-F2EB-4DE0-F1C3-FF3019F2B1E7}"/>
              </a:ext>
            </a:extLst>
          </p:cNvPr>
          <p:cNvSpPr>
            <a:spLocks noGrp="1"/>
          </p:cNvSpPr>
          <p:nvPr>
            <p:ph idx="1"/>
          </p:nvPr>
        </p:nvSpPr>
        <p:spPr/>
        <p:txBody>
          <a:bodyPr>
            <a:normAutofit/>
          </a:bodyPr>
          <a:lstStyle/>
          <a:p>
            <a:pPr algn="ctr"/>
            <a:r>
              <a:rPr lang="en-US" sz="3200" b="1" dirty="0"/>
              <a:t>New Jersey law diverges from federal law </a:t>
            </a:r>
            <a:r>
              <a:rPr lang="en-US" sz="3200" b="1" dirty="0" smtClean="0"/>
              <a:t>for medical </a:t>
            </a:r>
            <a:r>
              <a:rPr lang="en-US" sz="3200" b="1" dirty="0"/>
              <a:t>marijuana </a:t>
            </a:r>
            <a:r>
              <a:rPr lang="en-US" sz="3200" b="1" dirty="0" smtClean="0"/>
              <a:t>AND recreational use. </a:t>
            </a:r>
            <a:endParaRPr lang="en-US" sz="3200" b="1" dirty="0" smtClean="0"/>
          </a:p>
          <a:p>
            <a:pPr algn="ctr"/>
            <a:endParaRPr lang="en-US" sz="3200" b="1" dirty="0" smtClean="0"/>
          </a:p>
          <a:p>
            <a:pPr algn="ctr"/>
            <a:r>
              <a:rPr lang="en-US" sz="3200" b="1" dirty="0" smtClean="0"/>
              <a:t>Federal </a:t>
            </a:r>
            <a:r>
              <a:rPr lang="en-US" sz="3200" b="1" dirty="0"/>
              <a:t>law makes it illegal to use, possess, grow and sell </a:t>
            </a:r>
            <a:r>
              <a:rPr lang="en-US" sz="3200" b="1" dirty="0" smtClean="0"/>
              <a:t>marijuana </a:t>
            </a:r>
            <a:r>
              <a:rPr lang="en-US" sz="3200" b="1" dirty="0"/>
              <a:t>under the Controlled Substances Act. </a:t>
            </a:r>
            <a:endParaRPr lang="en-US" sz="3200" b="1" dirty="0" smtClean="0"/>
          </a:p>
          <a:p>
            <a:pPr algn="ctr"/>
            <a:endParaRPr lang="en-US" sz="3200" dirty="0"/>
          </a:p>
          <a:p>
            <a:pPr algn="ctr"/>
            <a:r>
              <a:rPr lang="en-US" sz="3200" dirty="0" smtClean="0"/>
              <a:t>There </a:t>
            </a:r>
            <a:r>
              <a:rPr lang="en-US" sz="3200" dirty="0"/>
              <a:t>is no exception for the medical or so-called “recreational” use of marijuana in federal law</a:t>
            </a:r>
            <a:r>
              <a:rPr lang="en-US" sz="3200" dirty="0" smtClean="0"/>
              <a:t>.</a:t>
            </a:r>
            <a:endParaRPr lang="en-US" sz="3200" dirty="0" smtClean="0"/>
          </a:p>
        </p:txBody>
      </p:sp>
    </p:spTree>
    <p:extLst>
      <p:ext uri="{BB962C8B-B14F-4D97-AF65-F5344CB8AC3E}">
        <p14:creationId xmlns:p14="http://schemas.microsoft.com/office/powerpoint/2010/main" val="2872988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or State Law???</a:t>
            </a:r>
          </a:p>
        </p:txBody>
      </p:sp>
      <p:sp>
        <p:nvSpPr>
          <p:cNvPr id="3" name="Content Placeholder 2"/>
          <p:cNvSpPr>
            <a:spLocks noGrp="1"/>
          </p:cNvSpPr>
          <p:nvPr>
            <p:ph idx="1"/>
          </p:nvPr>
        </p:nvSpPr>
        <p:spPr/>
        <p:txBody>
          <a:bodyPr/>
          <a:lstStyle/>
          <a:p>
            <a:pPr algn="ctr"/>
            <a:r>
              <a:rPr lang="en-US" sz="3200" dirty="0"/>
              <a:t>The principles of federal preemption are rooted in the Supremacy Clause of the United States Constitution, U.S. Const. art. VI, cl. 2, which unambiguously provides that if there is any conflict between federal and state law, </a:t>
            </a:r>
            <a:r>
              <a:rPr lang="en-US" sz="3200" b="1" i="1" dirty="0"/>
              <a:t>federal law shall prevail. </a:t>
            </a:r>
          </a:p>
          <a:p>
            <a:pPr algn="ctr"/>
            <a:endParaRPr lang="en-US" sz="3200" dirty="0" smtClean="0"/>
          </a:p>
          <a:p>
            <a:pPr algn="ctr"/>
            <a:r>
              <a:rPr lang="en-US" sz="3200" dirty="0" smtClean="0"/>
              <a:t>Conflict </a:t>
            </a:r>
            <a:r>
              <a:rPr lang="en-US" sz="3200" dirty="0"/>
              <a:t>preemption occurs in two scenarios: where it is impossible for a private party to comply with both state and federal requirements, and when state law stands as an obstacle to the accomplishment and execution of the full purposes and objectives of Congress. </a:t>
            </a:r>
          </a:p>
          <a:p>
            <a:endParaRPr lang="en-US" dirty="0"/>
          </a:p>
        </p:txBody>
      </p:sp>
    </p:spTree>
    <p:extLst>
      <p:ext uri="{BB962C8B-B14F-4D97-AF65-F5344CB8AC3E}">
        <p14:creationId xmlns:p14="http://schemas.microsoft.com/office/powerpoint/2010/main" val="2310936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a:t>
            </a:r>
            <a:endParaRPr lang="en-US" dirty="0"/>
          </a:p>
        </p:txBody>
      </p:sp>
      <p:sp>
        <p:nvSpPr>
          <p:cNvPr id="3" name="Content Placeholder 2"/>
          <p:cNvSpPr>
            <a:spLocks noGrp="1"/>
          </p:cNvSpPr>
          <p:nvPr>
            <p:ph idx="1"/>
          </p:nvPr>
        </p:nvSpPr>
        <p:spPr/>
        <p:txBody>
          <a:bodyPr>
            <a:normAutofit/>
          </a:bodyPr>
          <a:lstStyle/>
          <a:p>
            <a:pPr algn="ctr"/>
            <a:endParaRPr lang="en-US" sz="3600" dirty="0" smtClean="0"/>
          </a:p>
          <a:p>
            <a:pPr algn="ctr"/>
            <a:r>
              <a:rPr lang="en-US" sz="3600" dirty="0" smtClean="0"/>
              <a:t>Generally </a:t>
            </a:r>
            <a:r>
              <a:rPr lang="en-US" sz="3600" dirty="0"/>
              <a:t>federal law enforcement authorities do </a:t>
            </a:r>
            <a:r>
              <a:rPr lang="en-US" sz="3600" b="1" i="1" dirty="0"/>
              <a:t>not</a:t>
            </a:r>
            <a:r>
              <a:rPr lang="en-US" sz="3600" dirty="0"/>
              <a:t> prosecute medical </a:t>
            </a:r>
            <a:r>
              <a:rPr lang="en-US" sz="3600" dirty="0" smtClean="0"/>
              <a:t>or recreational </a:t>
            </a:r>
            <a:r>
              <a:rPr lang="en-US" sz="3600" dirty="0"/>
              <a:t>marijuana use as long as people adhere to the law of the state in which they live and do not sell marijuana across state lines</a:t>
            </a:r>
            <a:r>
              <a:rPr lang="en-US" sz="3600" dirty="0" smtClean="0"/>
              <a:t>.</a:t>
            </a:r>
            <a:endParaRPr lang="en-US" sz="3600" dirty="0"/>
          </a:p>
        </p:txBody>
      </p:sp>
    </p:spTree>
    <p:extLst>
      <p:ext uri="{BB962C8B-B14F-4D97-AF65-F5344CB8AC3E}">
        <p14:creationId xmlns:p14="http://schemas.microsoft.com/office/powerpoint/2010/main" val="337717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Enforcement</a:t>
            </a:r>
          </a:p>
        </p:txBody>
      </p:sp>
      <p:sp>
        <p:nvSpPr>
          <p:cNvPr id="3" name="Content Placeholder 2"/>
          <p:cNvSpPr>
            <a:spLocks noGrp="1"/>
          </p:cNvSpPr>
          <p:nvPr>
            <p:ph idx="1"/>
          </p:nvPr>
        </p:nvSpPr>
        <p:spPr/>
        <p:txBody>
          <a:bodyPr/>
          <a:lstStyle/>
          <a:p>
            <a:r>
              <a:rPr lang="en-US" sz="2800" dirty="0"/>
              <a:t>In 2013, during the </a:t>
            </a:r>
            <a:r>
              <a:rPr lang="en-US" sz="2800" b="1" dirty="0"/>
              <a:t>second term of President Obama</a:t>
            </a:r>
            <a:r>
              <a:rPr lang="en-US" sz="2800" dirty="0"/>
              <a:t>, the Department of Justice released a memo stating that the federal government essentially would not interfere with states in which laws had been passed to legalize marijuana.</a:t>
            </a:r>
          </a:p>
          <a:p>
            <a:endParaRPr lang="en-US" sz="2800" dirty="0" smtClean="0"/>
          </a:p>
          <a:p>
            <a:r>
              <a:rPr lang="en-US" sz="2800" dirty="0" smtClean="0"/>
              <a:t>During </a:t>
            </a:r>
            <a:r>
              <a:rPr lang="en-US" sz="2800" dirty="0"/>
              <a:t>the </a:t>
            </a:r>
            <a:r>
              <a:rPr lang="en-US" sz="2800" b="1" dirty="0"/>
              <a:t>Trump administration</a:t>
            </a:r>
            <a:r>
              <a:rPr lang="en-US" sz="2800" dirty="0"/>
              <a:t>, former Attorney General Jeff Sessions had indicated that the federal government would pursue people in violation of federal laws regarding marijuana. </a:t>
            </a:r>
          </a:p>
          <a:p>
            <a:endParaRPr lang="en-US" sz="2800" b="1" dirty="0" smtClean="0"/>
          </a:p>
          <a:p>
            <a:r>
              <a:rPr lang="en-US" sz="2800" b="1" dirty="0" smtClean="0"/>
              <a:t>As </a:t>
            </a:r>
            <a:r>
              <a:rPr lang="en-US" sz="2800" b="1" dirty="0"/>
              <a:t>long as the laws are in place, the possibility exists that the federal government could choose to begin enforcing them.</a:t>
            </a:r>
          </a:p>
          <a:p>
            <a:endParaRPr lang="en-US" dirty="0"/>
          </a:p>
        </p:txBody>
      </p:sp>
    </p:spTree>
    <p:extLst>
      <p:ext uri="{BB962C8B-B14F-4D97-AF65-F5344CB8AC3E}">
        <p14:creationId xmlns:p14="http://schemas.microsoft.com/office/powerpoint/2010/main" val="1377643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normAutofit/>
          </a:bodyPr>
          <a:lstStyle/>
          <a:p>
            <a:pPr marL="1768475" indent="-342900">
              <a:buFont typeface="Arial" panose="020B0604020202020204" pitchFamily="34" charset="0"/>
              <a:buChar char="•"/>
            </a:pPr>
            <a:endParaRPr lang="en-US" sz="3200" dirty="0" smtClean="0"/>
          </a:p>
          <a:p>
            <a:pPr marL="1768475" indent="-342900">
              <a:buFont typeface="Arial" panose="020B0604020202020204" pitchFamily="34" charset="0"/>
              <a:buChar char="•"/>
            </a:pPr>
            <a:r>
              <a:rPr lang="en-US" sz="3600" dirty="0" smtClean="0"/>
              <a:t>Follow </a:t>
            </a:r>
            <a:r>
              <a:rPr lang="en-US" sz="3600" dirty="0" smtClean="0"/>
              <a:t>both federal and state law.</a:t>
            </a:r>
          </a:p>
          <a:p>
            <a:pPr marL="1768475" indent="-342900">
              <a:buFont typeface="Arial" panose="020B0604020202020204" pitchFamily="34" charset="0"/>
              <a:buChar char="•"/>
            </a:pPr>
            <a:r>
              <a:rPr lang="en-US" sz="3600" dirty="0" smtClean="0"/>
              <a:t>The specifics of NJ law need to be followed in most instances.</a:t>
            </a:r>
          </a:p>
          <a:p>
            <a:pPr marL="1768475" indent="-342900">
              <a:buFont typeface="Arial" panose="020B0604020202020204" pitchFamily="34" charset="0"/>
              <a:buChar char="•"/>
            </a:pPr>
            <a:r>
              <a:rPr lang="en-US" sz="3600" dirty="0" smtClean="0"/>
              <a:t>Federal contractors have a tougher road to travel.</a:t>
            </a:r>
            <a:endParaRPr lang="en-US" sz="3600" dirty="0"/>
          </a:p>
        </p:txBody>
      </p:sp>
    </p:spTree>
    <p:extLst>
      <p:ext uri="{BB962C8B-B14F-4D97-AF65-F5344CB8AC3E}">
        <p14:creationId xmlns:p14="http://schemas.microsoft.com/office/powerpoint/2010/main" val="993913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29E98-4681-DEB2-A519-1E9414F039EE}"/>
              </a:ext>
            </a:extLst>
          </p:cNvPr>
          <p:cNvSpPr>
            <a:spLocks noGrp="1"/>
          </p:cNvSpPr>
          <p:nvPr>
            <p:ph type="title"/>
          </p:nvPr>
        </p:nvSpPr>
        <p:spPr/>
        <p:txBody>
          <a:bodyPr>
            <a:normAutofit fontScale="90000"/>
          </a:bodyPr>
          <a:lstStyle/>
          <a:p>
            <a:r>
              <a:rPr lang="en-US" dirty="0"/>
              <a:t>Can employers require drug testing? What are the limitations?</a:t>
            </a:r>
            <a:endParaRPr lang="en-US" dirty="0"/>
          </a:p>
        </p:txBody>
      </p:sp>
      <p:sp>
        <p:nvSpPr>
          <p:cNvPr id="3" name="Content Placeholder 2">
            <a:extLst>
              <a:ext uri="{FF2B5EF4-FFF2-40B4-BE49-F238E27FC236}">
                <a16:creationId xmlns:a16="http://schemas.microsoft.com/office/drawing/2014/main" id="{13AA44D6-1B0D-E377-E26C-78F273C71C67}"/>
              </a:ext>
            </a:extLst>
          </p:cNvPr>
          <p:cNvSpPr>
            <a:spLocks noGrp="1"/>
          </p:cNvSpPr>
          <p:nvPr>
            <p:ph idx="1"/>
          </p:nvPr>
        </p:nvSpPr>
        <p:spPr>
          <a:xfrm>
            <a:off x="662403" y="1034626"/>
            <a:ext cx="11038117" cy="5335299"/>
          </a:xfrm>
        </p:spPr>
        <p:txBody>
          <a:bodyPr>
            <a:normAutofit/>
          </a:bodyPr>
          <a:lstStyle/>
          <a:p>
            <a:r>
              <a:rPr lang="en-US" sz="2800" b="1" dirty="0"/>
              <a:t>Employee Protections: Drug Testing, Physical Evaluations by WIREs</a:t>
            </a:r>
            <a:endParaRPr lang="en-US" sz="2800" dirty="0"/>
          </a:p>
          <a:p>
            <a:r>
              <a:rPr lang="en-US" sz="2800" dirty="0"/>
              <a:t>With respect to drug testing, an employer may require an employee to undergo: </a:t>
            </a:r>
            <a:endParaRPr lang="en-US" sz="2800" dirty="0" smtClean="0"/>
          </a:p>
          <a:p>
            <a:pPr marL="457200" indent="-457200">
              <a:buFont typeface="+mj-lt"/>
              <a:buAutoNum type="arabicParenR"/>
            </a:pPr>
            <a:r>
              <a:rPr lang="en-US" sz="2800" dirty="0" smtClean="0"/>
              <a:t>reasonable </a:t>
            </a:r>
            <a:r>
              <a:rPr lang="en-US" sz="2800" dirty="0"/>
              <a:t>suspicion testing (reasonable suspicion of use at work or reasonable suspicion of impairment); </a:t>
            </a:r>
            <a:endParaRPr lang="en-US" sz="2800" dirty="0" smtClean="0"/>
          </a:p>
          <a:p>
            <a:pPr marL="457200" indent="-457200">
              <a:buAutoNum type="arabicParenR"/>
            </a:pPr>
            <a:r>
              <a:rPr lang="en-US" sz="2800" dirty="0" smtClean="0"/>
              <a:t>post-accident </a:t>
            </a:r>
            <a:r>
              <a:rPr lang="en-US" sz="2800" dirty="0"/>
              <a:t>testing; </a:t>
            </a:r>
            <a:endParaRPr lang="en-US" sz="2800" dirty="0" smtClean="0"/>
          </a:p>
          <a:p>
            <a:pPr marL="457200" indent="-457200">
              <a:buAutoNum type="arabicParenR"/>
            </a:pPr>
            <a:r>
              <a:rPr lang="en-US" sz="2800" dirty="0" smtClean="0"/>
              <a:t>random </a:t>
            </a:r>
            <a:r>
              <a:rPr lang="en-US" sz="2800" dirty="0"/>
              <a:t>testing; and </a:t>
            </a:r>
            <a:endParaRPr lang="en-US" sz="2800" dirty="0" smtClean="0"/>
          </a:p>
          <a:p>
            <a:pPr marL="457200" indent="-457200">
              <a:buAutoNum type="arabicParenR"/>
            </a:pPr>
            <a:r>
              <a:rPr lang="en-US" sz="2800" dirty="0" err="1" smtClean="0"/>
              <a:t>preemployment</a:t>
            </a:r>
            <a:r>
              <a:rPr lang="en-US" sz="2800" dirty="0" smtClean="0"/>
              <a:t> </a:t>
            </a:r>
            <a:r>
              <a:rPr lang="en-US" sz="2800" dirty="0"/>
              <a:t>testing. </a:t>
            </a:r>
            <a:endParaRPr lang="en-US" sz="2800" dirty="0" smtClean="0"/>
          </a:p>
          <a:p>
            <a:pPr marL="457200" indent="-457200">
              <a:buAutoNum type="arabicParenR"/>
            </a:pPr>
            <a:endParaRPr lang="en-US" dirty="0"/>
          </a:p>
          <a:p>
            <a:endParaRPr lang="en-US" dirty="0" smtClean="0"/>
          </a:p>
          <a:p>
            <a:endParaRPr lang="en-US" dirty="0"/>
          </a:p>
        </p:txBody>
      </p:sp>
    </p:spTree>
    <p:extLst>
      <p:ext uri="{BB962C8B-B14F-4D97-AF65-F5344CB8AC3E}">
        <p14:creationId xmlns:p14="http://schemas.microsoft.com/office/powerpoint/2010/main" val="520737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 employers require drug testing? What are the limitations?</a:t>
            </a:r>
          </a:p>
        </p:txBody>
      </p:sp>
      <p:sp>
        <p:nvSpPr>
          <p:cNvPr id="3" name="Content Placeholder 2"/>
          <p:cNvSpPr>
            <a:spLocks noGrp="1"/>
          </p:cNvSpPr>
          <p:nvPr>
            <p:ph idx="1"/>
          </p:nvPr>
        </p:nvSpPr>
        <p:spPr/>
        <p:txBody>
          <a:bodyPr/>
          <a:lstStyle/>
          <a:p>
            <a:r>
              <a:rPr lang="en-US" sz="3200" dirty="0"/>
              <a:t>The employer </a:t>
            </a:r>
            <a:r>
              <a:rPr lang="en-US" sz="3200" i="1" dirty="0"/>
              <a:t>may use the drug test results in determining appropriate employment actions </a:t>
            </a:r>
            <a:r>
              <a:rPr lang="en-US" sz="3200" i="1" u="sng" dirty="0"/>
              <a:t>only if</a:t>
            </a:r>
            <a:r>
              <a:rPr lang="en-US" sz="3200" i="1" dirty="0" smtClean="0"/>
              <a:t>:</a:t>
            </a:r>
          </a:p>
          <a:p>
            <a:endParaRPr lang="en-US" sz="2800" dirty="0"/>
          </a:p>
          <a:p>
            <a:pPr marL="284163" indent="-284163"/>
            <a:r>
              <a:rPr lang="en-US" sz="3200" dirty="0"/>
              <a:t>• The drug test includes scientifically reliable testing of blood, </a:t>
            </a:r>
            <a:r>
              <a:rPr lang="en-US" sz="3200" dirty="0" smtClean="0"/>
              <a:t> urine</a:t>
            </a:r>
            <a:r>
              <a:rPr lang="en-US" sz="3200" dirty="0"/>
              <a:t>, or saliva; </a:t>
            </a:r>
            <a:r>
              <a:rPr lang="en-US" sz="3200" u="sng" dirty="0"/>
              <a:t>and</a:t>
            </a:r>
            <a:r>
              <a:rPr lang="en-US" sz="3200" dirty="0"/>
              <a:t> </a:t>
            </a:r>
          </a:p>
          <a:p>
            <a:pPr marL="284163" indent="-284163"/>
            <a:endParaRPr lang="en-US" sz="3200" dirty="0"/>
          </a:p>
          <a:p>
            <a:pPr marL="284163" indent="-284163"/>
            <a:r>
              <a:rPr lang="en-US" sz="3200" dirty="0"/>
              <a:t>• A physical evaluation is performed in order to determine an employee’s state of impairment. </a:t>
            </a:r>
          </a:p>
          <a:p>
            <a:endParaRPr lang="en-US" dirty="0"/>
          </a:p>
        </p:txBody>
      </p:sp>
    </p:spTree>
    <p:extLst>
      <p:ext uri="{BB962C8B-B14F-4D97-AF65-F5344CB8AC3E}">
        <p14:creationId xmlns:p14="http://schemas.microsoft.com/office/powerpoint/2010/main" val="289687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5514" y="116114"/>
            <a:ext cx="8169093" cy="722086"/>
          </a:xfrm>
        </p:spPr>
        <p:txBody>
          <a:bodyPr>
            <a:noAutofit/>
          </a:bodyPr>
          <a:lstStyle/>
          <a:p>
            <a:pPr algn="ctr"/>
            <a:r>
              <a:rPr lang="en-US" sz="4800" dirty="0"/>
              <a:t>Disclaimer</a:t>
            </a:r>
          </a:p>
        </p:txBody>
      </p:sp>
      <p:sp>
        <p:nvSpPr>
          <p:cNvPr id="5" name="Content Placeholder 4"/>
          <p:cNvSpPr>
            <a:spLocks noGrp="1"/>
          </p:cNvSpPr>
          <p:nvPr>
            <p:ph idx="1"/>
          </p:nvPr>
        </p:nvSpPr>
        <p:spPr>
          <a:xfrm>
            <a:off x="1724025" y="1074057"/>
            <a:ext cx="8743950" cy="5181600"/>
          </a:xfrm>
        </p:spPr>
        <p:txBody>
          <a:bodyPr>
            <a:normAutofit fontScale="47500" lnSpcReduction="20000"/>
          </a:bodyPr>
          <a:lstStyle/>
          <a:p>
            <a:r>
              <a:rPr lang="en-US" sz="6100" i="1" dirty="0"/>
              <a:t>The materials contained in this presentation were created by Laddey, Clark &amp; Ryan, LLP, for informational purposes only and are not intended and should not be construed as a substitute for legal advice.</a:t>
            </a:r>
          </a:p>
          <a:p>
            <a:r>
              <a:rPr lang="en-US" sz="6100" i="1" dirty="0"/>
              <a:t>This seminar is not intended to create an attorney-client relationship between you and Laddey, Clark &amp; Ryan, LLP.  </a:t>
            </a:r>
          </a:p>
          <a:p>
            <a:r>
              <a:rPr lang="en-US" sz="6100" i="1" dirty="0"/>
              <a:t>This seminar is not intended to serve as an advertisement or solicitation.</a:t>
            </a:r>
          </a:p>
          <a:p>
            <a:r>
              <a:rPr lang="en-US" sz="6100" i="1" dirty="0"/>
              <a:t>All materials in this seminar are copyrighted © </a:t>
            </a:r>
            <a:r>
              <a:rPr lang="en-US" sz="6100" i="1" dirty="0" smtClean="0"/>
              <a:t>2022 </a:t>
            </a:r>
            <a:r>
              <a:rPr lang="en-US" sz="6100" i="1" dirty="0"/>
              <a:t>Laddey, Clark &amp; Ryan, LLP. </a:t>
            </a:r>
          </a:p>
          <a:p>
            <a:r>
              <a:rPr lang="en-US" sz="6100" i="1" dirty="0"/>
              <a:t>The reproduction of any materials contained in this seminar without the permission of Laddey, Clark &amp; Ryan, LLP, is prohibited.</a:t>
            </a:r>
          </a:p>
          <a:p>
            <a:endParaRPr lang="en-US" dirty="0"/>
          </a:p>
        </p:txBody>
      </p:sp>
    </p:spTree>
    <p:extLst>
      <p:ext uri="{BB962C8B-B14F-4D97-AF65-F5344CB8AC3E}">
        <p14:creationId xmlns:p14="http://schemas.microsoft.com/office/powerpoint/2010/main" val="3689848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52755-6BC7-D4B0-B9EB-C00BF01C608E}"/>
              </a:ext>
            </a:extLst>
          </p:cNvPr>
          <p:cNvSpPr>
            <a:spLocks noGrp="1"/>
          </p:cNvSpPr>
          <p:nvPr>
            <p:ph type="title"/>
          </p:nvPr>
        </p:nvSpPr>
        <p:spPr/>
        <p:txBody>
          <a:bodyPr/>
          <a:lstStyle/>
          <a:p>
            <a:r>
              <a:rPr lang="en-US" dirty="0"/>
              <a:t>Termination due to Cannabis Use</a:t>
            </a:r>
          </a:p>
        </p:txBody>
      </p:sp>
      <p:sp>
        <p:nvSpPr>
          <p:cNvPr id="3" name="Content Placeholder 2">
            <a:extLst>
              <a:ext uri="{FF2B5EF4-FFF2-40B4-BE49-F238E27FC236}">
                <a16:creationId xmlns:a16="http://schemas.microsoft.com/office/drawing/2014/main" id="{1B33921C-648B-345E-A117-AC8E6B8C521B}"/>
              </a:ext>
            </a:extLst>
          </p:cNvPr>
          <p:cNvSpPr>
            <a:spLocks noGrp="1"/>
          </p:cNvSpPr>
          <p:nvPr>
            <p:ph idx="1"/>
          </p:nvPr>
        </p:nvSpPr>
        <p:spPr/>
        <p:txBody>
          <a:bodyPr/>
          <a:lstStyle/>
          <a:p>
            <a:r>
              <a:rPr lang="en-US" dirty="0"/>
              <a:t>The relevant portion of CREAMMA and the Rules provides that employers </a:t>
            </a:r>
            <a:r>
              <a:rPr lang="en-US" u="sng" dirty="0"/>
              <a:t>are not prohibited</a:t>
            </a:r>
            <a:r>
              <a:rPr lang="en-US" dirty="0"/>
              <a:t> from taking an adverse employment action against an employee who is </a:t>
            </a:r>
            <a:r>
              <a:rPr lang="en-US" b="1" i="1" dirty="0"/>
              <a:t>under the influence of marijuana at work</a:t>
            </a:r>
            <a:r>
              <a:rPr lang="en-US" dirty="0"/>
              <a:t>. </a:t>
            </a:r>
            <a:endParaRPr lang="en-US" dirty="0" smtClean="0"/>
          </a:p>
          <a:p>
            <a:endParaRPr lang="en-US" sz="1800" dirty="0" smtClean="0"/>
          </a:p>
          <a:p>
            <a:r>
              <a:rPr lang="en-US" dirty="0" smtClean="0"/>
              <a:t>But </a:t>
            </a:r>
            <a:r>
              <a:rPr lang="en-US" dirty="0"/>
              <a:t>to legally take an adverse employment action, such as terminating the worker, the employer must have a positive </a:t>
            </a:r>
            <a:r>
              <a:rPr lang="en-US" dirty="0" smtClean="0"/>
              <a:t>(1) drug </a:t>
            </a:r>
            <a:r>
              <a:rPr lang="en-US" dirty="0"/>
              <a:t>screen </a:t>
            </a:r>
            <a:r>
              <a:rPr lang="en-US" b="1" i="1" dirty="0"/>
              <a:t>and</a:t>
            </a:r>
            <a:r>
              <a:rPr lang="en-US" b="1" dirty="0"/>
              <a:t> </a:t>
            </a:r>
            <a:r>
              <a:rPr lang="en-US" dirty="0" smtClean="0"/>
              <a:t>(2) a </a:t>
            </a:r>
            <a:r>
              <a:rPr lang="en-US" dirty="0"/>
              <a:t>physical evaluation by a person certified as </a:t>
            </a:r>
            <a:r>
              <a:rPr lang="en-US" dirty="0" smtClean="0"/>
              <a:t>a </a:t>
            </a:r>
            <a:r>
              <a:rPr lang="en-US" b="1" dirty="0" smtClean="0"/>
              <a:t>Workplace Impairment Recognition Expert (“WIRE”). </a:t>
            </a:r>
          </a:p>
          <a:p>
            <a:endParaRPr lang="en-US" sz="1800" b="1" dirty="0" smtClean="0"/>
          </a:p>
          <a:p>
            <a:r>
              <a:rPr lang="en-US" dirty="0" smtClean="0"/>
              <a:t>The </a:t>
            </a:r>
            <a:r>
              <a:rPr lang="en-US" dirty="0"/>
              <a:t>WIRE will be a person who has completed a course to be </a:t>
            </a:r>
            <a:r>
              <a:rPr lang="en-US" dirty="0" smtClean="0"/>
              <a:t>offered </a:t>
            </a:r>
            <a:r>
              <a:rPr lang="en-US" dirty="0"/>
              <a:t>by the </a:t>
            </a:r>
            <a:r>
              <a:rPr lang="en-US" b="1" dirty="0"/>
              <a:t>Police Training Commission. </a:t>
            </a:r>
            <a:endParaRPr lang="en-US" b="1" dirty="0" smtClean="0"/>
          </a:p>
          <a:p>
            <a:endParaRPr lang="en-US" sz="1600" dirty="0" smtClean="0"/>
          </a:p>
          <a:p>
            <a:r>
              <a:rPr lang="en-US" dirty="0" smtClean="0"/>
              <a:t>CREAMMA </a:t>
            </a:r>
            <a:r>
              <a:rPr lang="en-US" dirty="0"/>
              <a:t>and its Rules are silent on this training course, and until more guidance is provided, the </a:t>
            </a:r>
            <a:r>
              <a:rPr lang="en-US" b="1" i="1" dirty="0"/>
              <a:t>physical evaluation portion of the law is not yet in effect.</a:t>
            </a:r>
          </a:p>
        </p:txBody>
      </p:sp>
    </p:spTree>
    <p:extLst>
      <p:ext uri="{BB962C8B-B14F-4D97-AF65-F5344CB8AC3E}">
        <p14:creationId xmlns:p14="http://schemas.microsoft.com/office/powerpoint/2010/main" val="1138337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Just In…</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The </a:t>
            </a:r>
            <a:r>
              <a:rPr lang="en-US" sz="3200" dirty="0"/>
              <a:t>New Jersey Cannabis Regulatory Commission (CRC) </a:t>
            </a:r>
            <a:r>
              <a:rPr lang="en-US" sz="3200" dirty="0">
                <a:solidFill>
                  <a:schemeClr val="tx1"/>
                </a:solidFill>
              </a:rPr>
              <a:t>has issued </a:t>
            </a:r>
            <a:r>
              <a:rPr lang="en-US" sz="3200" dirty="0">
                <a:solidFill>
                  <a:schemeClr val="tx1"/>
                </a:solidFill>
                <a:hlinkClick r:id="rId2"/>
              </a:rPr>
              <a:t>interim guidance</a:t>
            </a:r>
            <a:r>
              <a:rPr lang="en-US" sz="3200" dirty="0">
                <a:solidFill>
                  <a:schemeClr val="tx1"/>
                </a:solidFill>
              </a:rPr>
              <a:t> for employers on steps they should take if they suspect an employee to be under the impairment of cannabis while performing work duties</a:t>
            </a:r>
            <a:r>
              <a:rPr lang="en-US" sz="3200" dirty="0" smtClean="0">
                <a:solidFill>
                  <a:schemeClr val="tx1"/>
                </a:solidFill>
              </a:rPr>
              <a:t>.</a:t>
            </a:r>
          </a:p>
          <a:p>
            <a:r>
              <a:rPr lang="en-US" sz="3200" dirty="0" smtClean="0">
                <a:solidFill>
                  <a:schemeClr val="tx1"/>
                </a:solidFill>
              </a:rPr>
              <a:t> </a:t>
            </a:r>
            <a:endParaRPr lang="en-US" sz="3200" dirty="0" smtClean="0">
              <a:solidFill>
                <a:schemeClr val="tx1"/>
              </a:solidFill>
            </a:endParaRPr>
          </a:p>
          <a:p>
            <a:r>
              <a:rPr lang="en-US" sz="3200" dirty="0" smtClean="0">
                <a:solidFill>
                  <a:schemeClr val="tx1"/>
                </a:solidFill>
              </a:rPr>
              <a:t>The </a:t>
            </a:r>
            <a:r>
              <a:rPr lang="en-US" sz="3200" dirty="0">
                <a:solidFill>
                  <a:schemeClr val="tx1"/>
                </a:solidFill>
              </a:rPr>
              <a:t>CRC has also </a:t>
            </a:r>
            <a:r>
              <a:rPr lang="en-US" sz="3200" dirty="0" smtClean="0">
                <a:solidFill>
                  <a:schemeClr val="tx1"/>
                </a:solidFill>
              </a:rPr>
              <a:t>developed </a:t>
            </a:r>
            <a:r>
              <a:rPr lang="en-US" sz="3200" dirty="0">
                <a:solidFill>
                  <a:schemeClr val="tx1"/>
                </a:solidFill>
              </a:rPr>
              <a:t>a </a:t>
            </a:r>
            <a:r>
              <a:rPr lang="en-US" sz="3200" dirty="0">
                <a:solidFill>
                  <a:schemeClr val="tx1"/>
                </a:solidFill>
                <a:hlinkClick r:id="rId3"/>
              </a:rPr>
              <a:t>Reasonable Suspicion Observed Behavior </a:t>
            </a:r>
            <a:r>
              <a:rPr lang="en-US" sz="3200" dirty="0" smtClean="0">
                <a:solidFill>
                  <a:schemeClr val="tx1"/>
                </a:solidFill>
                <a:hlinkClick r:id="rId3"/>
              </a:rPr>
              <a:t>Report </a:t>
            </a:r>
            <a:r>
              <a:rPr lang="en-US" sz="3200" dirty="0" smtClean="0">
                <a:solidFill>
                  <a:schemeClr val="tx1"/>
                </a:solidFill>
              </a:rPr>
              <a:t>to </a:t>
            </a:r>
            <a:r>
              <a:rPr lang="en-US" sz="3200" dirty="0">
                <a:solidFill>
                  <a:schemeClr val="tx1"/>
                </a:solidFill>
              </a:rPr>
              <a:t>go along with the interim guidance</a:t>
            </a:r>
            <a:r>
              <a:rPr lang="en-US" sz="3200" dirty="0" smtClean="0">
                <a:solidFill>
                  <a:schemeClr val="tx1"/>
                </a:solidFill>
              </a:rPr>
              <a:t>.</a:t>
            </a:r>
            <a:endParaRPr lang="en-US" sz="3200" dirty="0" smtClean="0">
              <a:solidFill>
                <a:schemeClr val="tx1"/>
              </a:solidFill>
            </a:endParaRPr>
          </a:p>
        </p:txBody>
      </p:sp>
    </p:spTree>
    <p:extLst>
      <p:ext uri="{BB962C8B-B14F-4D97-AF65-F5344CB8AC3E}">
        <p14:creationId xmlns:p14="http://schemas.microsoft.com/office/powerpoint/2010/main" val="6850451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Just In…</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The </a:t>
            </a:r>
            <a:r>
              <a:rPr lang="en-US" sz="3200" dirty="0"/>
              <a:t>two-page guidance document is intended to serve as guidance until the CRC formulates and approves standards for Workplace Impairment Recognition Expert (WIRE) certification. The WIRE is an agent of the employer meant to act as an individual trained and certified to recognize impairment while on the job, enabling employers to better enforce drug-free workplace policies.</a:t>
            </a:r>
            <a:br>
              <a:rPr lang="en-US" sz="3200" dirty="0"/>
            </a:br>
            <a:endParaRPr lang="en-US" sz="3200" dirty="0">
              <a:solidFill>
                <a:schemeClr val="tx1"/>
              </a:solidFill>
            </a:endParaRPr>
          </a:p>
        </p:txBody>
      </p:sp>
    </p:spTree>
    <p:extLst>
      <p:ext uri="{BB962C8B-B14F-4D97-AF65-F5344CB8AC3E}">
        <p14:creationId xmlns:p14="http://schemas.microsoft.com/office/powerpoint/2010/main" val="2281958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Guidance from CRC on “Workplace </a:t>
            </a:r>
            <a:r>
              <a:rPr lang="en-US" dirty="0" err="1" smtClean="0"/>
              <a:t>Impariment</a:t>
            </a:r>
            <a:r>
              <a:rPr lang="en-US" dirty="0" smtClean="0"/>
              <a:t>”</a:t>
            </a:r>
            <a:endParaRPr lang="en-US" dirty="0"/>
          </a:p>
        </p:txBody>
      </p:sp>
      <p:sp>
        <p:nvSpPr>
          <p:cNvPr id="3" name="Content Placeholder 2"/>
          <p:cNvSpPr>
            <a:spLocks noGrp="1"/>
          </p:cNvSpPr>
          <p:nvPr>
            <p:ph idx="1"/>
          </p:nvPr>
        </p:nvSpPr>
        <p:spPr/>
        <p:txBody>
          <a:bodyPr>
            <a:normAutofit/>
          </a:bodyPr>
          <a:lstStyle/>
          <a:p>
            <a:endParaRPr lang="en-US" dirty="0"/>
          </a:p>
          <a:p>
            <a:r>
              <a:rPr lang="en-US" dirty="0"/>
              <a:t> Pursuant to N.J.S.A. 24:6I-52a(2)(a), the New Jersey Cannabis Regulatory Commission (“NJ-CRC”) is charged with prescribing standards for a Workplace Impairment Recognition Expert (“WIRE”) certification, to be issued to full- or part-time employees, or others contracted to perform services on behalf of an employer, based on education and training in detecting and identifying an employee’s usage of, or impairment from, a cannabis item or other intoxicating substance, and for assisting in the investigation of workplace accidents. </a:t>
            </a:r>
            <a:endParaRPr lang="en-US" dirty="0" smtClean="0"/>
          </a:p>
          <a:p>
            <a:endParaRPr lang="en-US" dirty="0"/>
          </a:p>
          <a:p>
            <a:r>
              <a:rPr lang="en-US" dirty="0"/>
              <a:t> This </a:t>
            </a:r>
            <a:r>
              <a:rPr lang="en-US" dirty="0" smtClean="0"/>
              <a:t>NEW (issued 9/7) document </a:t>
            </a:r>
            <a:r>
              <a:rPr lang="en-US" dirty="0"/>
              <a:t>is intended to serve as guidance until the </a:t>
            </a:r>
            <a:r>
              <a:rPr lang="en-US" dirty="0" smtClean="0"/>
              <a:t>CRC </a:t>
            </a:r>
            <a:r>
              <a:rPr lang="en-US" dirty="0"/>
              <a:t>formulates and approves standards for WIRE certifications. </a:t>
            </a:r>
            <a:endParaRPr lang="en-US" dirty="0" smtClean="0"/>
          </a:p>
        </p:txBody>
      </p:sp>
    </p:spTree>
    <p:extLst>
      <p:ext uri="{BB962C8B-B14F-4D97-AF65-F5344CB8AC3E}">
        <p14:creationId xmlns:p14="http://schemas.microsoft.com/office/powerpoint/2010/main" val="7331328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p:txBody>
          <a:bodyPr>
            <a:normAutofit/>
          </a:bodyPr>
          <a:lstStyle/>
          <a:p>
            <a:endParaRPr lang="en-US" sz="3600" dirty="0" smtClean="0"/>
          </a:p>
          <a:p>
            <a:r>
              <a:rPr lang="en-US" sz="3600" dirty="0" smtClean="0"/>
              <a:t>Cannabis </a:t>
            </a:r>
            <a:r>
              <a:rPr lang="en-US" sz="3600" dirty="0"/>
              <a:t>is a drug that can remain in the bodily fluids of users for a long period of time and although tests are improving in accuracy there is no perfect test for detecting present cannabis impairment. </a:t>
            </a:r>
          </a:p>
        </p:txBody>
      </p:sp>
    </p:spTree>
    <p:extLst>
      <p:ext uri="{BB962C8B-B14F-4D97-AF65-F5344CB8AC3E}">
        <p14:creationId xmlns:p14="http://schemas.microsoft.com/office/powerpoint/2010/main" val="188121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p:txBody>
          <a:bodyPr/>
          <a:lstStyle/>
          <a:p>
            <a:endParaRPr lang="en-US" sz="3600" dirty="0" smtClean="0"/>
          </a:p>
          <a:p>
            <a:r>
              <a:rPr lang="en-US" sz="3600" dirty="0" smtClean="0"/>
              <a:t>The </a:t>
            </a:r>
            <a:r>
              <a:rPr lang="en-US" sz="3600" dirty="0"/>
              <a:t>best practice has been for employers to establish evidence-based protocols for documenting observed behavior and physical signs of impairment to develop reasonable suspicion, and then to utilize a drug test to verify whether or not an individual has used an impairing substance in recent history. </a:t>
            </a:r>
          </a:p>
          <a:p>
            <a:endParaRPr lang="en-US" dirty="0"/>
          </a:p>
        </p:txBody>
      </p:sp>
    </p:spTree>
    <p:extLst>
      <p:ext uri="{BB962C8B-B14F-4D97-AF65-F5344CB8AC3E}">
        <p14:creationId xmlns:p14="http://schemas.microsoft.com/office/powerpoint/2010/main" val="2311281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p:txBody>
          <a:bodyPr>
            <a:normAutofit lnSpcReduction="10000"/>
          </a:bodyPr>
          <a:lstStyle/>
          <a:p>
            <a:endParaRPr lang="en-US" sz="2000" dirty="0" smtClean="0"/>
          </a:p>
          <a:p>
            <a:r>
              <a:rPr lang="en-US" sz="3200" dirty="0" smtClean="0"/>
              <a:t>Although </a:t>
            </a:r>
            <a:r>
              <a:rPr lang="en-US" sz="3200" dirty="0"/>
              <a:t>N.J.S.A. 24:6I-52 provides that Workplace Impairment Recognition Experts can be certified and assist in the documentation of the physical and behavioral signs of intoxication, the statute does not impede the ability of employers to </a:t>
            </a:r>
            <a:r>
              <a:rPr lang="en-US" sz="3200" b="1" u="sng" dirty="0"/>
              <a:t>continue to utilize established protocols for developing reasonable suspicion </a:t>
            </a:r>
            <a:r>
              <a:rPr lang="en-US" sz="3200" dirty="0"/>
              <a:t>of impairment and using that documentation, paired with other evidence, like a drug test, to make the determination that an individual violated a drug free workplace policy. In some industries, these protocols are federally mandated. </a:t>
            </a:r>
          </a:p>
          <a:p>
            <a:endParaRPr lang="en-US" dirty="0"/>
          </a:p>
        </p:txBody>
      </p:sp>
    </p:spTree>
    <p:extLst>
      <p:ext uri="{BB962C8B-B14F-4D97-AF65-F5344CB8AC3E}">
        <p14:creationId xmlns:p14="http://schemas.microsoft.com/office/powerpoint/2010/main" val="3366888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r>
              <a:rPr lang="en-US" sz="3200" dirty="0" smtClean="0"/>
              <a:t>An </a:t>
            </a:r>
            <a:r>
              <a:rPr lang="en-US" sz="3200" dirty="0"/>
              <a:t>employee shall not be subject to any adverse action by an employer </a:t>
            </a:r>
            <a:r>
              <a:rPr lang="en-US" sz="3200" b="1" u="sng" dirty="0"/>
              <a:t>solely</a:t>
            </a:r>
            <a:r>
              <a:rPr lang="en-US" sz="3200" dirty="0"/>
              <a:t> due to the presence of cannabinoid metabolites in the employee’s bodily fluid as a result of engaging in conduct permitted under N.J.S.A. 24:6I-31 </a:t>
            </a:r>
            <a:r>
              <a:rPr lang="en-US" sz="3200" i="1" dirty="0"/>
              <a:t>et al</a:t>
            </a:r>
            <a:r>
              <a:rPr lang="en-US" sz="3200" dirty="0"/>
              <a:t>. However: </a:t>
            </a:r>
          </a:p>
          <a:p>
            <a:endParaRPr lang="en-US" dirty="0"/>
          </a:p>
        </p:txBody>
      </p:sp>
    </p:spTree>
    <p:extLst>
      <p:ext uri="{BB962C8B-B14F-4D97-AF65-F5344CB8AC3E}">
        <p14:creationId xmlns:p14="http://schemas.microsoft.com/office/powerpoint/2010/main" val="3984898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CRC Guidance</a:t>
            </a:r>
          </a:p>
        </p:txBody>
      </p:sp>
      <p:sp>
        <p:nvSpPr>
          <p:cNvPr id="3" name="Content Placeholder 2"/>
          <p:cNvSpPr>
            <a:spLocks noGrp="1"/>
          </p:cNvSpPr>
          <p:nvPr>
            <p:ph idx="1"/>
          </p:nvPr>
        </p:nvSpPr>
        <p:spPr/>
        <p:txBody>
          <a:bodyPr/>
          <a:lstStyle/>
          <a:p>
            <a:pPr marL="284163" indent="-284163"/>
            <a:endParaRPr lang="en-US" sz="3600" dirty="0" smtClean="0"/>
          </a:p>
          <a:p>
            <a:pPr marL="284163" indent="-284163"/>
            <a:r>
              <a:rPr lang="en-US" sz="3600" dirty="0" smtClean="0"/>
              <a:t>• Employers </a:t>
            </a:r>
            <a:r>
              <a:rPr lang="en-US" sz="3600" dirty="0"/>
              <a:t>have the right to maintain a drug free workplace consistent with the requirements of N.J.S.A. 24:6I-52; and </a:t>
            </a:r>
          </a:p>
          <a:p>
            <a:endParaRPr lang="en-US" dirty="0"/>
          </a:p>
        </p:txBody>
      </p:sp>
    </p:spTree>
    <p:extLst>
      <p:ext uri="{BB962C8B-B14F-4D97-AF65-F5344CB8AC3E}">
        <p14:creationId xmlns:p14="http://schemas.microsoft.com/office/powerpoint/2010/main" val="1973963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CRC Guidance</a:t>
            </a:r>
          </a:p>
        </p:txBody>
      </p:sp>
      <p:sp>
        <p:nvSpPr>
          <p:cNvPr id="3" name="Content Placeholder 2"/>
          <p:cNvSpPr>
            <a:spLocks noGrp="1"/>
          </p:cNvSpPr>
          <p:nvPr>
            <p:ph idx="1"/>
          </p:nvPr>
        </p:nvSpPr>
        <p:spPr/>
        <p:txBody>
          <a:bodyPr/>
          <a:lstStyle/>
          <a:p>
            <a:pPr marL="233363" indent="-233363"/>
            <a:endParaRPr lang="en-US" sz="2800" dirty="0" smtClean="0"/>
          </a:p>
          <a:p>
            <a:pPr marL="233363" indent="-233363"/>
            <a:r>
              <a:rPr lang="en-US" sz="2800" dirty="0" smtClean="0"/>
              <a:t>• Employers </a:t>
            </a:r>
            <a:r>
              <a:rPr lang="en-US" sz="2800" dirty="0"/>
              <a:t>may require an employee to undergo a drug test upon reasonable suspicion of an employee’s usage of cannabis or cannabis products while engaged in the performance of the employee’s work responsibilities, or upon finding any observable signs of impairment related to usage of cannabis or cannabis products, or as part of a random drug test program, or following a work-related accident subject to investigation by the employer. </a:t>
            </a:r>
          </a:p>
          <a:p>
            <a:endParaRPr lang="en-US" dirty="0"/>
          </a:p>
        </p:txBody>
      </p:sp>
    </p:spTree>
    <p:extLst>
      <p:ext uri="{BB962C8B-B14F-4D97-AF65-F5344CB8AC3E}">
        <p14:creationId xmlns:p14="http://schemas.microsoft.com/office/powerpoint/2010/main" val="2512975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Jersey Marijuana Laws</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endParaRPr lang="en-US" sz="3600" dirty="0" smtClean="0"/>
          </a:p>
          <a:p>
            <a:pPr marL="457200" indent="-457200">
              <a:buAutoNum type="arabicPeriod"/>
            </a:pPr>
            <a:r>
              <a:rPr lang="en-US" sz="3600" dirty="0" smtClean="0"/>
              <a:t>Jake </a:t>
            </a:r>
            <a:r>
              <a:rPr lang="en-US" sz="3600" dirty="0" err="1"/>
              <a:t>Honig</a:t>
            </a:r>
            <a:r>
              <a:rPr lang="en-US" sz="3600" dirty="0"/>
              <a:t> Compassionate Use Medical Cannabis </a:t>
            </a:r>
            <a:r>
              <a:rPr lang="en-US" sz="3600" dirty="0" smtClean="0"/>
              <a:t>Act</a:t>
            </a:r>
          </a:p>
          <a:p>
            <a:pPr marL="457200" indent="-457200">
              <a:buAutoNum type="arabicPeriod"/>
            </a:pPr>
            <a:endParaRPr lang="en-US" sz="3600" dirty="0" smtClean="0"/>
          </a:p>
          <a:p>
            <a:pPr marL="457200" indent="-457200">
              <a:buAutoNum type="arabicPeriod"/>
            </a:pPr>
            <a:r>
              <a:rPr lang="en-US" sz="3600" dirty="0" smtClean="0"/>
              <a:t>Cannabis </a:t>
            </a:r>
            <a:r>
              <a:rPr lang="en-US" sz="3600" dirty="0"/>
              <a:t>Regulatory Enforcement Assistance and Marketplace Modernization Act. </a:t>
            </a:r>
          </a:p>
        </p:txBody>
      </p:sp>
    </p:spTree>
    <p:extLst>
      <p:ext uri="{BB962C8B-B14F-4D97-AF65-F5344CB8AC3E}">
        <p14:creationId xmlns:p14="http://schemas.microsoft.com/office/powerpoint/2010/main" val="21466265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p:txBody>
          <a:bodyPr/>
          <a:lstStyle/>
          <a:p>
            <a:endParaRPr lang="en-US" b="1" dirty="0" smtClean="0"/>
          </a:p>
          <a:p>
            <a:r>
              <a:rPr lang="en-US" sz="2800" b="1" dirty="0" smtClean="0"/>
              <a:t>A </a:t>
            </a:r>
            <a:r>
              <a:rPr lang="en-US" sz="2800" b="1" dirty="0"/>
              <a:t>scientifically reliable objective testing method that indicates the presence of cannabinoid metabolites in the employee’s bodily fluid alone is insufficient to support an adverse employment action. However, such a test combined with evidence-based documentation of physical signs or other evidence of impairment during an employee’s prescribed work hours may be sufficient to support an adverse employment action.</a:t>
            </a:r>
            <a:endParaRPr lang="en-US" sz="2800" dirty="0"/>
          </a:p>
          <a:p>
            <a:endParaRPr lang="en-US" dirty="0"/>
          </a:p>
        </p:txBody>
      </p:sp>
    </p:spTree>
    <p:extLst>
      <p:ext uri="{BB962C8B-B14F-4D97-AF65-F5344CB8AC3E}">
        <p14:creationId xmlns:p14="http://schemas.microsoft.com/office/powerpoint/2010/main" val="731751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a:xfrm>
            <a:off x="735507" y="895485"/>
            <a:ext cx="11038117" cy="5335299"/>
          </a:xfrm>
        </p:spPr>
        <p:txBody>
          <a:bodyPr>
            <a:normAutofit/>
          </a:bodyPr>
          <a:lstStyle/>
          <a:p>
            <a:endParaRPr lang="en-US" dirty="0"/>
          </a:p>
          <a:p>
            <a:r>
              <a:rPr lang="en-US" dirty="0" smtClean="0"/>
              <a:t>In </a:t>
            </a:r>
            <a:r>
              <a:rPr lang="en-US" dirty="0"/>
              <a:t>order to demonstrate physical signs or other evidence of impairment sufficient to support an adverse employment action against an employee for suspected cannabis use or impairment during an employee’s prescribed work hours employers may: </a:t>
            </a:r>
          </a:p>
          <a:p>
            <a:endParaRPr lang="en-US" dirty="0"/>
          </a:p>
          <a:p>
            <a:endParaRPr lang="en-US" dirty="0" smtClean="0"/>
          </a:p>
          <a:p>
            <a:endParaRPr lang="en-US" dirty="0"/>
          </a:p>
        </p:txBody>
      </p:sp>
    </p:spTree>
    <p:extLst>
      <p:ext uri="{BB962C8B-B14F-4D97-AF65-F5344CB8AC3E}">
        <p14:creationId xmlns:p14="http://schemas.microsoft.com/office/powerpoint/2010/main" val="13800709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p:txBody>
          <a:bodyPr/>
          <a:lstStyle/>
          <a:p>
            <a:pPr marL="284163" indent="-284163"/>
            <a:endParaRPr lang="en-US" sz="3600" dirty="0" smtClean="0"/>
          </a:p>
          <a:p>
            <a:pPr marL="284163" indent="-284163">
              <a:spcBef>
                <a:spcPts val="600"/>
              </a:spcBef>
            </a:pPr>
            <a:endParaRPr lang="en-US" sz="3600" dirty="0"/>
          </a:p>
          <a:p>
            <a:pPr marL="284163" indent="-284163">
              <a:spcBef>
                <a:spcPts val="600"/>
              </a:spcBef>
            </a:pPr>
            <a:r>
              <a:rPr lang="en-US" sz="3600" dirty="0" smtClean="0"/>
              <a:t>• </a:t>
            </a:r>
            <a:r>
              <a:rPr lang="en-US" sz="3600" dirty="0"/>
              <a:t>Designate an interim staff member to assist with making determinations of suspected cannabis use during an employee’s prescribed work hours. </a:t>
            </a:r>
          </a:p>
          <a:p>
            <a:endParaRPr lang="en-US" dirty="0"/>
          </a:p>
        </p:txBody>
      </p:sp>
    </p:spTree>
    <p:extLst>
      <p:ext uri="{BB962C8B-B14F-4D97-AF65-F5344CB8AC3E}">
        <p14:creationId xmlns:p14="http://schemas.microsoft.com/office/powerpoint/2010/main" val="1128604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p:txBody>
          <a:bodyPr/>
          <a:lstStyle/>
          <a:p>
            <a:endParaRPr lang="en-US" sz="1100" dirty="0" smtClean="0"/>
          </a:p>
          <a:p>
            <a:endParaRPr lang="en-US" sz="1100" dirty="0"/>
          </a:p>
          <a:p>
            <a:r>
              <a:rPr lang="en-US" sz="3200" dirty="0" smtClean="0"/>
              <a:t>• </a:t>
            </a:r>
            <a:r>
              <a:rPr lang="en-US" sz="3200" dirty="0"/>
              <a:t>This employee: </a:t>
            </a:r>
            <a:endParaRPr lang="en-US" sz="3200" dirty="0" smtClean="0"/>
          </a:p>
          <a:p>
            <a:endParaRPr lang="en-US" sz="1800" dirty="0"/>
          </a:p>
          <a:p>
            <a:pPr marL="690563">
              <a:spcBef>
                <a:spcPts val="0"/>
              </a:spcBef>
            </a:pPr>
            <a:r>
              <a:rPr lang="en-US" sz="3200" dirty="0" smtClean="0"/>
              <a:t>Should </a:t>
            </a:r>
            <a:r>
              <a:rPr lang="en-US" sz="3200" dirty="0"/>
              <a:t>be sufficiently trained to determine impairment and qualified to complete the Reasonable </a:t>
            </a:r>
            <a:r>
              <a:rPr lang="en-US" sz="3200" dirty="0" smtClean="0"/>
              <a:t>Suspicion; </a:t>
            </a:r>
            <a:endParaRPr lang="en-US" sz="3200" dirty="0"/>
          </a:p>
          <a:p>
            <a:pPr marL="690563"/>
            <a:r>
              <a:rPr lang="en-US" sz="3200" dirty="0" smtClean="0"/>
              <a:t>Observation </a:t>
            </a:r>
            <a:r>
              <a:rPr lang="en-US" sz="3200" dirty="0"/>
              <a:t>Report; and </a:t>
            </a:r>
          </a:p>
          <a:p>
            <a:pPr marL="690563"/>
            <a:r>
              <a:rPr lang="en-US" sz="3200" dirty="0" smtClean="0"/>
              <a:t>May </a:t>
            </a:r>
            <a:r>
              <a:rPr lang="en-US" sz="3200" dirty="0"/>
              <a:t>be a third-party contractor. </a:t>
            </a:r>
          </a:p>
          <a:p>
            <a:endParaRPr lang="en-US" sz="3200" dirty="0"/>
          </a:p>
        </p:txBody>
      </p:sp>
    </p:spTree>
    <p:extLst>
      <p:ext uri="{BB962C8B-B14F-4D97-AF65-F5344CB8AC3E}">
        <p14:creationId xmlns:p14="http://schemas.microsoft.com/office/powerpoint/2010/main" val="26460743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a:xfrm>
            <a:off x="602018" y="965615"/>
            <a:ext cx="11038117" cy="5335299"/>
          </a:xfrm>
        </p:spPr>
        <p:txBody>
          <a:bodyPr/>
          <a:lstStyle/>
          <a:p>
            <a:endParaRPr lang="en-US" dirty="0" smtClean="0"/>
          </a:p>
          <a:p>
            <a:pPr marL="344488" indent="-344488"/>
            <a:r>
              <a:rPr lang="en-US" sz="3600" dirty="0" smtClean="0"/>
              <a:t>• Utilize </a:t>
            </a:r>
            <a:r>
              <a:rPr lang="en-US" sz="3600" dirty="0"/>
              <a:t>a uniform “Reasonable Suspicion” Observation Report that documents the behavior, physical signs, and evidence that support the employer’s determination that an employee is reasonably suspected of being under the influence during an employee’s prescribed work hours.</a:t>
            </a:r>
          </a:p>
        </p:txBody>
      </p:sp>
    </p:spTree>
    <p:extLst>
      <p:ext uri="{BB962C8B-B14F-4D97-AF65-F5344CB8AC3E}">
        <p14:creationId xmlns:p14="http://schemas.microsoft.com/office/powerpoint/2010/main" val="24947309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p:txBody>
          <a:bodyPr/>
          <a:lstStyle/>
          <a:p>
            <a:endParaRPr lang="en-US" sz="3200" dirty="0" smtClean="0"/>
          </a:p>
          <a:p>
            <a:pPr marL="344488" indent="-344488"/>
            <a:r>
              <a:rPr lang="en-US" sz="3200" dirty="0" smtClean="0"/>
              <a:t>• </a:t>
            </a:r>
            <a:r>
              <a:rPr lang="en-US" sz="3200" dirty="0"/>
              <a:t>The employer should establish a Standard Operating Procedure for completing such a report that includes: the employee’s manager or supervisor or an employee at the manager or supervisor level; and an interim staff member that has been designated to assist with determining whether an employee is reasonably suspected of being impaired during an employee’s prescribed work hours, or a second manager or supervisor. </a:t>
            </a:r>
          </a:p>
          <a:p>
            <a:pPr marL="344488" indent="-344488"/>
            <a:endParaRPr lang="en-US" dirty="0"/>
          </a:p>
        </p:txBody>
      </p:sp>
    </p:spTree>
    <p:extLst>
      <p:ext uri="{BB962C8B-B14F-4D97-AF65-F5344CB8AC3E}">
        <p14:creationId xmlns:p14="http://schemas.microsoft.com/office/powerpoint/2010/main" val="3683064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p:txBody>
          <a:bodyPr/>
          <a:lstStyle/>
          <a:p>
            <a:endParaRPr lang="en-US" dirty="0"/>
          </a:p>
          <a:p>
            <a:r>
              <a:rPr lang="en-US" sz="3200" dirty="0" smtClean="0"/>
              <a:t>An </a:t>
            </a:r>
            <a:r>
              <a:rPr lang="en-US" sz="3200" dirty="0"/>
              <a:t>employer may use a cognitive impairment test, a scientifically valid, objective, consistently repeatable, standardized automated test of an employee’s impairment, and/or an ocular scan, as physical signs or evidence to establish reasonable suspicion of cannabis use or impairment at work. </a:t>
            </a:r>
            <a:endParaRPr lang="en-US" sz="3200" dirty="0" smtClean="0"/>
          </a:p>
          <a:p>
            <a:endParaRPr lang="en-US" dirty="0"/>
          </a:p>
        </p:txBody>
      </p:sp>
    </p:spTree>
    <p:extLst>
      <p:ext uri="{BB962C8B-B14F-4D97-AF65-F5344CB8AC3E}">
        <p14:creationId xmlns:p14="http://schemas.microsoft.com/office/powerpoint/2010/main" val="13497399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Guidance</a:t>
            </a:r>
            <a:endParaRPr lang="en-US" dirty="0"/>
          </a:p>
        </p:txBody>
      </p:sp>
      <p:sp>
        <p:nvSpPr>
          <p:cNvPr id="3" name="Content Placeholder 2"/>
          <p:cNvSpPr>
            <a:spLocks noGrp="1"/>
          </p:cNvSpPr>
          <p:nvPr>
            <p:ph idx="1"/>
          </p:nvPr>
        </p:nvSpPr>
        <p:spPr/>
        <p:txBody>
          <a:bodyPr/>
          <a:lstStyle/>
          <a:p>
            <a:endParaRPr lang="en-US" b="1" dirty="0" smtClean="0"/>
          </a:p>
          <a:p>
            <a:r>
              <a:rPr lang="en-US" sz="2800" b="1" dirty="0" smtClean="0"/>
              <a:t>Note </a:t>
            </a:r>
            <a:r>
              <a:rPr lang="en-US" sz="2800" b="1" dirty="0"/>
              <a:t>on Federal Contracts: </a:t>
            </a:r>
            <a:r>
              <a:rPr lang="en-US" sz="2800" dirty="0"/>
              <a:t>N.J.S.A. 24:6I-52b(1)(b) specifically provides that if it is determined that any of the provisions set forth in that section of the law result in a provable adverse impact on an employer subject to the requirements of a federal contract, then the employer may revise their employee prohibitions to be consistent with federal law, rules, and regulations. As such, employers may be required by federal contract or law to follow specific protocols related to determining reasonable suspicion and drug testing and are permitted under N.J.S.A. 24:6I-52 to continue to do so. </a:t>
            </a:r>
          </a:p>
          <a:p>
            <a:endParaRPr lang="en-US" sz="2800" dirty="0"/>
          </a:p>
        </p:txBody>
      </p:sp>
    </p:spTree>
    <p:extLst>
      <p:ext uri="{BB962C8B-B14F-4D97-AF65-F5344CB8AC3E}">
        <p14:creationId xmlns:p14="http://schemas.microsoft.com/office/powerpoint/2010/main" val="13992407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Suspicion Observed Behavior Report</a:t>
            </a:r>
            <a:endParaRPr lang="en-US" dirty="0"/>
          </a:p>
        </p:txBody>
      </p:sp>
      <p:sp>
        <p:nvSpPr>
          <p:cNvPr id="3" name="Content Placeholder 2"/>
          <p:cNvSpPr>
            <a:spLocks noGrp="1"/>
          </p:cNvSpPr>
          <p:nvPr>
            <p:ph idx="1"/>
          </p:nvPr>
        </p:nvSpPr>
        <p:spPr>
          <a:xfrm>
            <a:off x="595344" y="955036"/>
            <a:ext cx="11038117" cy="5335299"/>
          </a:xfrm>
        </p:spPr>
        <p:txBody>
          <a:bodyPr/>
          <a:lstStyle/>
          <a:p>
            <a:endParaRPr lang="en-US" dirty="0" smtClean="0"/>
          </a:p>
          <a:p>
            <a:endParaRPr lang="en-US" dirty="0"/>
          </a:p>
          <a:p>
            <a:r>
              <a:rPr lang="en-US" sz="3200" dirty="0" smtClean="0"/>
              <a:t>“</a:t>
            </a:r>
            <a:r>
              <a:rPr lang="en-US" sz="3200" dirty="0"/>
              <a:t>Reasonable Suspicion” Observation Report Form is </a:t>
            </a:r>
            <a:r>
              <a:rPr lang="en-US" sz="3200" dirty="0" smtClean="0"/>
              <a:t>on CRC website- and </a:t>
            </a:r>
            <a:r>
              <a:rPr lang="en-US" sz="3200" dirty="0"/>
              <a:t>the sample form is </a:t>
            </a:r>
            <a:r>
              <a:rPr lang="en-US" sz="3200" b="1" u="sng" dirty="0"/>
              <a:t>not </a:t>
            </a:r>
            <a:r>
              <a:rPr lang="en-US" sz="3200" dirty="0"/>
              <a:t>cannabis-specific. </a:t>
            </a:r>
          </a:p>
          <a:p>
            <a:endParaRPr lang="en-US" sz="3200" dirty="0" smtClean="0">
              <a:hlinkClick r:id="rId2"/>
            </a:endParaRPr>
          </a:p>
          <a:p>
            <a:endParaRPr lang="en-US" sz="3200" dirty="0" smtClean="0">
              <a:hlinkClick r:id="rId2"/>
            </a:endParaRPr>
          </a:p>
          <a:p>
            <a:r>
              <a:rPr lang="en-US" sz="3200" dirty="0" smtClean="0">
                <a:hlinkClick r:id="rId2"/>
              </a:rPr>
              <a:t>https://www.nj.gov/cannabis/documents/businesses/Business%20Resources/Workplace%20Impairment%20Guidance%20Sample%20Form.pdf</a:t>
            </a:r>
            <a:endParaRPr lang="en-US" sz="3200" dirty="0" smtClean="0"/>
          </a:p>
          <a:p>
            <a:endParaRPr lang="en-US" dirty="0"/>
          </a:p>
        </p:txBody>
      </p:sp>
    </p:spTree>
    <p:extLst>
      <p:ext uri="{BB962C8B-B14F-4D97-AF65-F5344CB8AC3E}">
        <p14:creationId xmlns:p14="http://schemas.microsoft.com/office/powerpoint/2010/main" val="38235074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29E98-4681-DEB2-A519-1E9414F039EE}"/>
              </a:ext>
            </a:extLst>
          </p:cNvPr>
          <p:cNvSpPr>
            <a:spLocks noGrp="1"/>
          </p:cNvSpPr>
          <p:nvPr>
            <p:ph type="title"/>
          </p:nvPr>
        </p:nvSpPr>
        <p:spPr/>
        <p:txBody>
          <a:bodyPr/>
          <a:lstStyle/>
          <a:p>
            <a:r>
              <a:rPr lang="en-US" dirty="0"/>
              <a:t>Discipline for Cannabis possession or use on the job</a:t>
            </a:r>
          </a:p>
        </p:txBody>
      </p:sp>
      <p:sp>
        <p:nvSpPr>
          <p:cNvPr id="3" name="Content Placeholder 2">
            <a:extLst>
              <a:ext uri="{FF2B5EF4-FFF2-40B4-BE49-F238E27FC236}">
                <a16:creationId xmlns:a16="http://schemas.microsoft.com/office/drawing/2014/main" id="{13AA44D6-1B0D-E377-E26C-78F273C71C67}"/>
              </a:ext>
            </a:extLst>
          </p:cNvPr>
          <p:cNvSpPr>
            <a:spLocks noGrp="1"/>
          </p:cNvSpPr>
          <p:nvPr>
            <p:ph idx="1"/>
          </p:nvPr>
        </p:nvSpPr>
        <p:spPr/>
        <p:txBody>
          <a:bodyPr/>
          <a:lstStyle/>
          <a:p>
            <a:pPr>
              <a:buSzPct val="135000"/>
            </a:pPr>
            <a:endParaRPr lang="en-US" dirty="0"/>
          </a:p>
          <a:p>
            <a:pPr marL="342900" indent="-342900">
              <a:buSzPct val="135000"/>
              <a:buFont typeface="Arial" panose="020B0604020202020204" pitchFamily="34" charset="0"/>
              <a:buChar char="•"/>
            </a:pPr>
            <a:r>
              <a:rPr lang="en-US" sz="3200" dirty="0" smtClean="0"/>
              <a:t>Absolutely </a:t>
            </a:r>
            <a:r>
              <a:rPr lang="en-US" sz="3200" dirty="0" smtClean="0"/>
              <a:t>permitted</a:t>
            </a:r>
            <a:r>
              <a:rPr lang="en-US" sz="3200" dirty="0" smtClean="0"/>
              <a:t>!</a:t>
            </a:r>
          </a:p>
          <a:p>
            <a:pPr marL="342900" indent="-342900">
              <a:buSzPct val="135000"/>
              <a:buFont typeface="Arial" panose="020B0604020202020204" pitchFamily="34" charset="0"/>
              <a:buChar char="•"/>
            </a:pPr>
            <a:endParaRPr lang="en-US" sz="3200" dirty="0" smtClean="0"/>
          </a:p>
          <a:p>
            <a:pPr marL="342900" indent="-342900">
              <a:buSzPct val="135000"/>
              <a:buFont typeface="Arial" panose="020B0604020202020204" pitchFamily="34" charset="0"/>
              <a:buChar char="•"/>
            </a:pPr>
            <a:r>
              <a:rPr lang="en-US" sz="3200" dirty="0" smtClean="0"/>
              <a:t>Just like alcohol is legal, you don’t have to permit it AT WORK; </a:t>
            </a:r>
            <a:r>
              <a:rPr lang="en-US" sz="3200" dirty="0" smtClean="0"/>
              <a:t>and</a:t>
            </a:r>
          </a:p>
          <a:p>
            <a:pPr>
              <a:buSzPct val="135000"/>
            </a:pPr>
            <a:endParaRPr lang="en-US" sz="3200" dirty="0" smtClean="0"/>
          </a:p>
          <a:p>
            <a:pPr marL="342900" indent="-342900">
              <a:buSzPct val="135000"/>
              <a:buFont typeface="Arial" panose="020B0604020202020204" pitchFamily="34" charset="0"/>
              <a:buChar char="•"/>
            </a:pPr>
            <a:r>
              <a:rPr lang="en-US" sz="3200" dirty="0" smtClean="0"/>
              <a:t>Just like alcohol, employees can be prohibited from being under the influence.</a:t>
            </a:r>
            <a:endParaRPr lang="en-US" sz="3200" dirty="0"/>
          </a:p>
        </p:txBody>
      </p:sp>
    </p:spTree>
    <p:extLst>
      <p:ext uri="{BB962C8B-B14F-4D97-AF65-F5344CB8AC3E}">
        <p14:creationId xmlns:p14="http://schemas.microsoft.com/office/powerpoint/2010/main" val="2684559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Marijuana</a:t>
            </a:r>
            <a:endParaRPr lang="en-US" dirty="0"/>
          </a:p>
        </p:txBody>
      </p:sp>
      <p:sp>
        <p:nvSpPr>
          <p:cNvPr id="3" name="Content Placeholder 2"/>
          <p:cNvSpPr>
            <a:spLocks noGrp="1"/>
          </p:cNvSpPr>
          <p:nvPr>
            <p:ph idx="1"/>
          </p:nvPr>
        </p:nvSpPr>
        <p:spPr/>
        <p:txBody>
          <a:bodyPr>
            <a:normAutofit/>
          </a:bodyPr>
          <a:lstStyle/>
          <a:p>
            <a:endParaRPr lang="en-US" dirty="0"/>
          </a:p>
          <a:p>
            <a:r>
              <a:rPr lang="en-US" dirty="0"/>
              <a:t>Medical marijuana was first legalized in 2009 as the </a:t>
            </a:r>
            <a:r>
              <a:rPr lang="en-US" b="1" dirty="0"/>
              <a:t>Compassionate Use Medical Marijuana Act</a:t>
            </a:r>
            <a:r>
              <a:rPr lang="en-US" dirty="0"/>
              <a:t>, which sought to “protect from arrest, prosecution, property forfeiture, and criminal and other penalties, those patients who use cannabis to alleviate suffering from qualifying medical conditions, as well as their health-care practitioners, designated caregivers, institutional caregivers, and those who are authorized to produce cannabis for medical purposes.” N.J.S.A. §24:6I-2. </a:t>
            </a:r>
            <a:endParaRPr lang="en-US" dirty="0" smtClean="0"/>
          </a:p>
          <a:p>
            <a:endParaRPr lang="en-US" dirty="0" smtClean="0"/>
          </a:p>
          <a:p>
            <a:r>
              <a:rPr lang="en-US" b="1" dirty="0" smtClean="0"/>
              <a:t>The </a:t>
            </a:r>
            <a:r>
              <a:rPr lang="en-US" b="1" dirty="0"/>
              <a:t>law specifically provided: “Nothing in this act shall be construed to require … an employer to accommodate the medical use of marijuana in any workplace.” N.J.S.A. §24:6I-14 (2018). </a:t>
            </a:r>
            <a:r>
              <a:rPr lang="en-US" dirty="0"/>
              <a:t> </a:t>
            </a:r>
            <a:endParaRPr lang="en-US" dirty="0" smtClean="0"/>
          </a:p>
        </p:txBody>
      </p:sp>
    </p:spTree>
    <p:extLst>
      <p:ext uri="{BB962C8B-B14F-4D97-AF65-F5344CB8AC3E}">
        <p14:creationId xmlns:p14="http://schemas.microsoft.com/office/powerpoint/2010/main" val="14688450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4D1BF-CADF-03A1-76AD-4E8656445826}"/>
              </a:ext>
            </a:extLst>
          </p:cNvPr>
          <p:cNvSpPr>
            <a:spLocks noGrp="1"/>
          </p:cNvSpPr>
          <p:nvPr>
            <p:ph type="title"/>
          </p:nvPr>
        </p:nvSpPr>
        <p:spPr/>
        <p:txBody>
          <a:bodyPr>
            <a:normAutofit fontScale="90000"/>
          </a:bodyPr>
          <a:lstStyle/>
          <a:p>
            <a:r>
              <a:rPr lang="en-US" dirty="0" smtClean="0"/>
              <a:t>Employers are required </a:t>
            </a:r>
            <a:r>
              <a:rPr lang="en-US" dirty="0"/>
              <a:t>to provide accommodations for medical marijuana</a:t>
            </a:r>
          </a:p>
        </p:txBody>
      </p:sp>
      <p:sp>
        <p:nvSpPr>
          <p:cNvPr id="3" name="Content Placeholder 2">
            <a:extLst>
              <a:ext uri="{FF2B5EF4-FFF2-40B4-BE49-F238E27FC236}">
                <a16:creationId xmlns:a16="http://schemas.microsoft.com/office/drawing/2014/main" id="{C01E96C9-AF33-02C8-140F-9946DA3D5CFF}"/>
              </a:ext>
            </a:extLst>
          </p:cNvPr>
          <p:cNvSpPr>
            <a:spLocks noGrp="1"/>
          </p:cNvSpPr>
          <p:nvPr>
            <p:ph idx="1"/>
          </p:nvPr>
        </p:nvSpPr>
        <p:spPr/>
        <p:txBody>
          <a:bodyPr>
            <a:normAutofit/>
          </a:bodyPr>
          <a:lstStyle/>
          <a:p>
            <a:endParaRPr lang="en-US" dirty="0" smtClean="0"/>
          </a:p>
          <a:p>
            <a:r>
              <a:rPr lang="en-US" sz="2800" dirty="0"/>
              <a:t>Even prior to the passage of </a:t>
            </a:r>
            <a:r>
              <a:rPr lang="en-US" sz="2800" dirty="0" smtClean="0"/>
              <a:t>CREAMMA, </a:t>
            </a:r>
            <a:r>
              <a:rPr lang="en-US" sz="2800" dirty="0"/>
              <a:t>the Jake </a:t>
            </a:r>
            <a:r>
              <a:rPr lang="en-US" sz="2800" dirty="0" err="1"/>
              <a:t>Honig</a:t>
            </a:r>
            <a:r>
              <a:rPr lang="en-US" sz="2800" dirty="0"/>
              <a:t> Act provided certain employment law protections for </a:t>
            </a:r>
            <a:r>
              <a:rPr lang="en-US" sz="2800" i="1" dirty="0"/>
              <a:t>medical </a:t>
            </a:r>
            <a:r>
              <a:rPr lang="en-US" sz="2800" dirty="0"/>
              <a:t>cannabis users and required New Jersey employers to engage in the interactive process to </a:t>
            </a:r>
            <a:r>
              <a:rPr lang="en-US" sz="2800" b="1" i="1" dirty="0"/>
              <a:t>reasonably accommodate a qualifying employee’s use of medical cannabis off-site and during off-hours</a:t>
            </a:r>
            <a:r>
              <a:rPr lang="en-US" sz="2800" dirty="0"/>
              <a:t>. </a:t>
            </a:r>
            <a:endParaRPr lang="en-US" sz="2800" dirty="0" smtClean="0"/>
          </a:p>
          <a:p>
            <a:endParaRPr lang="en-US" sz="2800" dirty="0" smtClean="0"/>
          </a:p>
          <a:p>
            <a:r>
              <a:rPr lang="en-US" sz="2800" dirty="0" smtClean="0"/>
              <a:t>Employers </a:t>
            </a:r>
            <a:r>
              <a:rPr lang="en-US" sz="2800" dirty="0" smtClean="0"/>
              <a:t>were already </a:t>
            </a:r>
            <a:r>
              <a:rPr lang="en-US" sz="2800" dirty="0" err="1" smtClean="0"/>
              <a:t>proihibited</a:t>
            </a:r>
            <a:r>
              <a:rPr lang="en-US" sz="2800" dirty="0" smtClean="0"/>
              <a:t> from </a:t>
            </a:r>
            <a:r>
              <a:rPr lang="en-US" sz="2800" dirty="0"/>
              <a:t>taking any adverse employment action against an employee who is a registered qualifying patient based solely on the employee’s status as a registrant with the Cannabis Regulatory Commission. </a:t>
            </a:r>
            <a:endParaRPr lang="en-US" sz="2800" dirty="0" smtClean="0"/>
          </a:p>
        </p:txBody>
      </p:sp>
    </p:spTree>
    <p:extLst>
      <p:ext uri="{BB962C8B-B14F-4D97-AF65-F5344CB8AC3E}">
        <p14:creationId xmlns:p14="http://schemas.microsoft.com/office/powerpoint/2010/main" val="10247729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Additionally</a:t>
            </a:r>
            <a:r>
              <a:rPr lang="en-US" sz="3200" dirty="0"/>
              <a:t>, if an employee or applicant tests positive for cannabis, the employer is required to: (1) provide written notice of the right to provide a valid medical explanation for the test result; and (2) offer an opportunity to present a valid medical explanation for the result. N.J.S.A. 14-6I-9. </a:t>
            </a:r>
            <a:endParaRPr lang="en-US" sz="3200" dirty="0" smtClean="0"/>
          </a:p>
        </p:txBody>
      </p:sp>
    </p:spTree>
    <p:extLst>
      <p:ext uri="{BB962C8B-B14F-4D97-AF65-F5344CB8AC3E}">
        <p14:creationId xmlns:p14="http://schemas.microsoft.com/office/powerpoint/2010/main" val="37647077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t>The </a:t>
            </a:r>
            <a:r>
              <a:rPr lang="en-US" sz="2800" dirty="0"/>
              <a:t>employee or applicant then has </a:t>
            </a:r>
            <a:r>
              <a:rPr lang="en-US" sz="2800" b="1" dirty="0"/>
              <a:t>3 working days </a:t>
            </a:r>
            <a:r>
              <a:rPr lang="en-US" sz="2800" dirty="0"/>
              <a:t>from receipt of the employer’s written notice to </a:t>
            </a:r>
            <a:r>
              <a:rPr lang="en-US" sz="2800" b="1" dirty="0"/>
              <a:t>explain the result </a:t>
            </a:r>
            <a:r>
              <a:rPr lang="en-US" sz="2800" dirty="0"/>
              <a:t>(i.e., evidence that a health care practitioner has authorized the use of medical cannabis, or proof that the applicant or employee is a registered patient, or both), or request a retest of the original sample. </a:t>
            </a:r>
          </a:p>
          <a:p>
            <a:endParaRPr lang="en-US" sz="2800" dirty="0" smtClean="0"/>
          </a:p>
          <a:p>
            <a:r>
              <a:rPr lang="en-US" sz="2800" b="1" dirty="0" smtClean="0"/>
              <a:t>The </a:t>
            </a:r>
            <a:r>
              <a:rPr lang="en-US" sz="2800" b="1" dirty="0"/>
              <a:t>Jake </a:t>
            </a:r>
            <a:r>
              <a:rPr lang="en-US" sz="2800" b="1" dirty="0" err="1"/>
              <a:t>Honig</a:t>
            </a:r>
            <a:r>
              <a:rPr lang="en-US" sz="2800" b="1" dirty="0"/>
              <a:t> Act prohibits an employer from using the failed drug test alone as a basis to take adverse employment action against an individual demonstrated to be a valid medical cannabis user.</a:t>
            </a:r>
          </a:p>
          <a:p>
            <a:endParaRPr lang="en-US" dirty="0"/>
          </a:p>
        </p:txBody>
      </p:sp>
    </p:spTree>
    <p:extLst>
      <p:ext uri="{BB962C8B-B14F-4D97-AF65-F5344CB8AC3E}">
        <p14:creationId xmlns:p14="http://schemas.microsoft.com/office/powerpoint/2010/main" val="30446573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N.J.S.A. 24:61-6.1</a:t>
            </a:r>
            <a:endParaRPr lang="en-US" dirty="0"/>
          </a:p>
        </p:txBody>
      </p:sp>
      <p:sp>
        <p:nvSpPr>
          <p:cNvPr id="3" name="Content Placeholder 2"/>
          <p:cNvSpPr>
            <a:spLocks noGrp="1"/>
          </p:cNvSpPr>
          <p:nvPr>
            <p:ph idx="1"/>
          </p:nvPr>
        </p:nvSpPr>
        <p:spPr>
          <a:xfrm>
            <a:off x="602018" y="1015625"/>
            <a:ext cx="11038117" cy="5335299"/>
          </a:xfrm>
        </p:spPr>
        <p:txBody>
          <a:bodyPr>
            <a:normAutofit fontScale="92500" lnSpcReduction="10000"/>
          </a:bodyPr>
          <a:lstStyle/>
          <a:p>
            <a:r>
              <a:rPr lang="en-US" dirty="0" smtClean="0"/>
              <a:t>Adverse </a:t>
            </a:r>
            <a:r>
              <a:rPr lang="en-US" dirty="0"/>
              <a:t>employment action unlawful.</a:t>
            </a:r>
          </a:p>
          <a:p>
            <a:r>
              <a:rPr lang="en-US" dirty="0"/>
              <a:t>  </a:t>
            </a:r>
            <a:r>
              <a:rPr lang="en-US" dirty="0" smtClean="0"/>
              <a:t>9. a</a:t>
            </a:r>
            <a:r>
              <a:rPr lang="en-US" dirty="0"/>
              <a:t>. </a:t>
            </a:r>
            <a:r>
              <a:rPr lang="en-US" dirty="0" smtClean="0"/>
              <a:t> It </a:t>
            </a:r>
            <a:r>
              <a:rPr lang="en-US" dirty="0"/>
              <a:t>shall be unlawful to take any adverse employment action against an employee who is a </a:t>
            </a:r>
            <a:r>
              <a:rPr lang="en-US" b="1" dirty="0"/>
              <a:t>registered qualifying patient </a:t>
            </a:r>
            <a:r>
              <a:rPr lang="en-US" dirty="0"/>
              <a:t>based solely on the employee’s status as a registrant with the commission.</a:t>
            </a:r>
          </a:p>
          <a:p>
            <a:r>
              <a:rPr lang="en-US" dirty="0"/>
              <a:t>      b. (1) </a:t>
            </a:r>
            <a:r>
              <a:rPr lang="en-US" dirty="0" smtClean="0"/>
              <a:t> If </a:t>
            </a:r>
            <a:r>
              <a:rPr lang="en-US" dirty="0"/>
              <a:t>an employer has </a:t>
            </a:r>
            <a:r>
              <a:rPr lang="en-US" b="1" dirty="0"/>
              <a:t>a drug testing policy </a:t>
            </a:r>
            <a:r>
              <a:rPr lang="en-US" dirty="0"/>
              <a:t>and an employee or job applicant tests positive for cannabis, the employer </a:t>
            </a:r>
            <a:r>
              <a:rPr lang="en-US" b="1" i="1" dirty="0"/>
              <a:t>shall</a:t>
            </a:r>
            <a:r>
              <a:rPr lang="en-US" dirty="0"/>
              <a:t> offer the employee or job applicant an opportunity to present a legitimate medical explanation for the positive test result, and shall </a:t>
            </a:r>
            <a:r>
              <a:rPr lang="en-US" b="1" i="1" dirty="0"/>
              <a:t>provide written notice of the right to explain </a:t>
            </a:r>
            <a:r>
              <a:rPr lang="en-US" dirty="0"/>
              <a:t>to the employee or job applicant.</a:t>
            </a:r>
          </a:p>
          <a:p>
            <a:r>
              <a:rPr lang="en-US" dirty="0"/>
              <a:t>    </a:t>
            </a:r>
            <a:r>
              <a:rPr lang="en-US" dirty="0" smtClean="0"/>
              <a:t>      </a:t>
            </a:r>
            <a:r>
              <a:rPr lang="en-US" dirty="0"/>
              <a:t>(2)   Within three working days after receiving notice pursuant to paragraph (1) of this subsection, the employee or job applicant may submit information to the employer to explain the positive test result, or may request a confirmatory retest of the original sample at the employee’s or job applicant’s own expense.  As part of an employee’s or job applicant’s explanation for the positive test result, the employee or job applicant may present an authorization for medical cannabis issued by a health care practitioner, proof of registration with the commission, or both.</a:t>
            </a:r>
          </a:p>
          <a:p>
            <a:r>
              <a:rPr lang="en-US" dirty="0"/>
              <a:t>    </a:t>
            </a:r>
          </a:p>
        </p:txBody>
      </p:sp>
    </p:spTree>
    <p:extLst>
      <p:ext uri="{BB962C8B-B14F-4D97-AF65-F5344CB8AC3E}">
        <p14:creationId xmlns:p14="http://schemas.microsoft.com/office/powerpoint/2010/main" val="31780394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N.J.S.A. 24:61-6.1</a:t>
            </a:r>
          </a:p>
        </p:txBody>
      </p:sp>
      <p:sp>
        <p:nvSpPr>
          <p:cNvPr id="3" name="Content Placeholder 2"/>
          <p:cNvSpPr>
            <a:spLocks noGrp="1"/>
          </p:cNvSpPr>
          <p:nvPr>
            <p:ph idx="1"/>
          </p:nvPr>
        </p:nvSpPr>
        <p:spPr/>
        <p:txBody>
          <a:bodyPr/>
          <a:lstStyle/>
          <a:p>
            <a:r>
              <a:rPr lang="en-US" dirty="0"/>
              <a:t> </a:t>
            </a:r>
            <a:r>
              <a:rPr lang="en-US" dirty="0" smtClean="0"/>
              <a:t>c</a:t>
            </a:r>
            <a:r>
              <a:rPr lang="en-US" dirty="0"/>
              <a:t>.    Nothing in this section shall be deemed to:</a:t>
            </a:r>
          </a:p>
          <a:p>
            <a:r>
              <a:rPr lang="en-US" dirty="0"/>
              <a:t>     (1)   restrict an employer’s ability to prohibit, or take adverse employment action for, </a:t>
            </a:r>
            <a:r>
              <a:rPr lang="en-US" b="1" i="1" dirty="0"/>
              <a:t>the possession or use of intoxicating substances during work hours or on the premises of the workplace outside of work hours</a:t>
            </a:r>
            <a:r>
              <a:rPr lang="en-US" dirty="0"/>
              <a:t>; or</a:t>
            </a:r>
          </a:p>
          <a:p>
            <a:r>
              <a:rPr lang="en-US" dirty="0"/>
              <a:t>     (2)   require an employer to commit any act that would </a:t>
            </a:r>
            <a:r>
              <a:rPr lang="en-US" b="1" i="1" dirty="0"/>
              <a:t>cause the employer to be in violation of federal law, that would result in a loss of a licensing-related benefit pursuant to federal law, or that would result in the loss of a federal contract or federal funding</a:t>
            </a:r>
            <a:r>
              <a:rPr lang="en-US" dirty="0"/>
              <a:t>.</a:t>
            </a:r>
          </a:p>
          <a:p>
            <a:r>
              <a:rPr lang="en-US" dirty="0"/>
              <a:t> </a:t>
            </a:r>
            <a:r>
              <a:rPr lang="en-US" dirty="0" smtClean="0"/>
              <a:t> </a:t>
            </a:r>
            <a:r>
              <a:rPr lang="en-US" dirty="0"/>
              <a:t> d.   No employer shall be penalized or denied any benefit under State law solely on the basis of employing a person who is registered with the commission.</a:t>
            </a:r>
          </a:p>
          <a:p>
            <a:endParaRPr lang="en-US" dirty="0"/>
          </a:p>
        </p:txBody>
      </p:sp>
    </p:spTree>
    <p:extLst>
      <p:ext uri="{BB962C8B-B14F-4D97-AF65-F5344CB8AC3E}">
        <p14:creationId xmlns:p14="http://schemas.microsoft.com/office/powerpoint/2010/main" val="3172976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A47FE-9CBF-8330-D63F-3B3D800C0FFB}"/>
              </a:ext>
            </a:extLst>
          </p:cNvPr>
          <p:cNvSpPr>
            <a:spLocks noGrp="1"/>
          </p:cNvSpPr>
          <p:nvPr>
            <p:ph type="title"/>
          </p:nvPr>
        </p:nvSpPr>
        <p:spPr/>
        <p:txBody>
          <a:bodyPr/>
          <a:lstStyle/>
          <a:p>
            <a:r>
              <a:rPr lang="en-US" dirty="0"/>
              <a:t>Updated Drugfree Workplaces Policies </a:t>
            </a:r>
          </a:p>
        </p:txBody>
      </p:sp>
      <p:sp>
        <p:nvSpPr>
          <p:cNvPr id="3" name="Content Placeholder 2">
            <a:extLst>
              <a:ext uri="{FF2B5EF4-FFF2-40B4-BE49-F238E27FC236}">
                <a16:creationId xmlns:a16="http://schemas.microsoft.com/office/drawing/2014/main" id="{27BC8346-C959-DEA7-FCB8-B7B86060AD86}"/>
              </a:ext>
            </a:extLst>
          </p:cNvPr>
          <p:cNvSpPr>
            <a:spLocks noGrp="1"/>
          </p:cNvSpPr>
          <p:nvPr>
            <p:ph idx="1"/>
          </p:nvPr>
        </p:nvSpPr>
        <p:spPr>
          <a:xfrm>
            <a:off x="602017" y="895485"/>
            <a:ext cx="11038117" cy="5335299"/>
          </a:xfrm>
        </p:spPr>
        <p:txBody>
          <a:bodyPr>
            <a:normAutofit/>
          </a:bodyPr>
          <a:lstStyle/>
          <a:p>
            <a:endParaRPr lang="en-US" dirty="0" smtClean="0"/>
          </a:p>
          <a:p>
            <a:endParaRPr lang="en-US" dirty="0"/>
          </a:p>
          <a:p>
            <a:r>
              <a:rPr lang="en-US" sz="3600" dirty="0" err="1" smtClean="0"/>
              <a:t>CREAMMA</a:t>
            </a:r>
            <a:r>
              <a:rPr lang="en-US" sz="3600" dirty="0" smtClean="0"/>
              <a:t> </a:t>
            </a:r>
            <a:r>
              <a:rPr lang="en-US" sz="3600" dirty="0"/>
              <a:t>provides that while its employment-related provisions became “effective” immediately upon the enactment of the law, they are not “operative” until the Cannabis Regulatory Commission (CRC) adopts its initial rules and regulations</a:t>
            </a:r>
            <a:r>
              <a:rPr lang="en-US" sz="3600" dirty="0" smtClean="0"/>
              <a:t>.</a:t>
            </a:r>
            <a:endParaRPr lang="en-US" sz="3600" dirty="0" smtClean="0"/>
          </a:p>
        </p:txBody>
      </p:sp>
    </p:spTree>
    <p:extLst>
      <p:ext uri="{BB962C8B-B14F-4D97-AF65-F5344CB8AC3E}">
        <p14:creationId xmlns:p14="http://schemas.microsoft.com/office/powerpoint/2010/main" val="33768691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a:t>
            </a:r>
            <a:r>
              <a:rPr lang="en-US" dirty="0" err="1"/>
              <a:t>Drugfree</a:t>
            </a:r>
            <a:r>
              <a:rPr lang="en-US" dirty="0"/>
              <a:t> Workplaces Policies </a:t>
            </a:r>
          </a:p>
        </p:txBody>
      </p:sp>
      <p:sp>
        <p:nvSpPr>
          <p:cNvPr id="3" name="Content Placeholder 2"/>
          <p:cNvSpPr>
            <a:spLocks noGrp="1"/>
          </p:cNvSpPr>
          <p:nvPr>
            <p:ph idx="1"/>
          </p:nvPr>
        </p:nvSpPr>
        <p:spPr>
          <a:xfrm>
            <a:off x="602017" y="974242"/>
            <a:ext cx="11038117" cy="5335299"/>
          </a:xfrm>
        </p:spPr>
        <p:txBody>
          <a:bodyPr/>
          <a:lstStyle/>
          <a:p>
            <a:endParaRPr lang="en-US" sz="1600" dirty="0" smtClean="0"/>
          </a:p>
          <a:p>
            <a:r>
              <a:rPr lang="en-US" dirty="0" smtClean="0"/>
              <a:t>The </a:t>
            </a:r>
            <a:r>
              <a:rPr lang="en-US" dirty="0"/>
              <a:t>CRC’s 160-page Personal Use Cannabis Rules published on August 19, 2021, have two important implications for New Jersey employers:</a:t>
            </a:r>
          </a:p>
          <a:p>
            <a:pPr marL="344488" indent="-344488"/>
            <a:r>
              <a:rPr lang="en-US" dirty="0" smtClean="0"/>
              <a:t>1. </a:t>
            </a:r>
            <a:r>
              <a:rPr lang="en-US" dirty="0"/>
              <a:t>“until such time that the Commission, in consultation with the Police Training Commission … develops standards for a [WIRE] certification, no physical evaluation of an employee being drug tested in accordance with [</a:t>
            </a:r>
            <a:r>
              <a:rPr lang="en-US" dirty="0" err="1"/>
              <a:t>CREAMMA</a:t>
            </a:r>
            <a:r>
              <a:rPr lang="en-US" dirty="0"/>
              <a:t>] shall be required.” </a:t>
            </a:r>
          </a:p>
          <a:p>
            <a:pPr marL="284163" indent="-284163"/>
            <a:r>
              <a:rPr lang="en-US" dirty="0" smtClean="0"/>
              <a:t>2. </a:t>
            </a:r>
            <a:r>
              <a:rPr lang="en-US" dirty="0"/>
              <a:t>As of August 19, 2021, New Jersey employers are prohibited from taking adverse action against an individual </a:t>
            </a:r>
            <a:r>
              <a:rPr lang="en-US" i="1" dirty="0"/>
              <a:t>solely</a:t>
            </a:r>
            <a:r>
              <a:rPr lang="en-US" dirty="0"/>
              <a:t> because he or she does or does not use marijuana or because he or she fails a drug test for marijuana. </a:t>
            </a:r>
          </a:p>
          <a:p>
            <a:endParaRPr lang="en-US" b="1" i="1" dirty="0" smtClean="0"/>
          </a:p>
          <a:p>
            <a:r>
              <a:rPr lang="en-US" b="1" i="1" dirty="0" smtClean="0"/>
              <a:t>NO </a:t>
            </a:r>
            <a:r>
              <a:rPr lang="en-US" b="1" i="1" dirty="0"/>
              <a:t>MEDICAL USE REQUIRED.</a:t>
            </a:r>
          </a:p>
          <a:p>
            <a:endParaRPr lang="en-US" dirty="0"/>
          </a:p>
        </p:txBody>
      </p:sp>
    </p:spTree>
    <p:extLst>
      <p:ext uri="{BB962C8B-B14F-4D97-AF65-F5344CB8AC3E}">
        <p14:creationId xmlns:p14="http://schemas.microsoft.com/office/powerpoint/2010/main" val="42140428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2800" dirty="0" smtClean="0"/>
          </a:p>
          <a:p>
            <a:r>
              <a:rPr lang="en-US" sz="2800" dirty="0" smtClean="0"/>
              <a:t>An </a:t>
            </a:r>
            <a:r>
              <a:rPr lang="en-US" sz="2800" dirty="0"/>
              <a:t>employer may not discharge or refuse to hire an employee solely because he or she fails a drug test for marijuana; instead, </a:t>
            </a:r>
            <a:r>
              <a:rPr lang="en-US" sz="2800" dirty="0" smtClean="0"/>
              <a:t>employers need </a:t>
            </a:r>
            <a:r>
              <a:rPr lang="en-US" sz="2800" dirty="0"/>
              <a:t>to rely upon some other lawful </a:t>
            </a:r>
            <a:r>
              <a:rPr lang="en-US" sz="2800" dirty="0" smtClean="0"/>
              <a:t>reason</a:t>
            </a:r>
            <a:r>
              <a:rPr lang="en-US" sz="2800" dirty="0" smtClean="0"/>
              <a:t>.</a:t>
            </a:r>
          </a:p>
          <a:p>
            <a:endParaRPr lang="en-US" sz="2800" dirty="0"/>
          </a:p>
          <a:p>
            <a:r>
              <a:rPr lang="en-US" sz="2800" dirty="0"/>
              <a:t>An employer in violation of the Law may be liable for a civil penalty in an amount up to $1,000 for the first violation, $5,000 for the second violation, and $10,000 for each subsequent violation. This is the sole </a:t>
            </a:r>
            <a:r>
              <a:rPr lang="en-US" sz="2800" dirty="0" smtClean="0"/>
              <a:t>remedy under the Law. </a:t>
            </a:r>
            <a:endParaRPr lang="en-US" sz="2800" dirty="0"/>
          </a:p>
        </p:txBody>
      </p:sp>
    </p:spTree>
    <p:extLst>
      <p:ext uri="{BB962C8B-B14F-4D97-AF65-F5344CB8AC3E}">
        <p14:creationId xmlns:p14="http://schemas.microsoft.com/office/powerpoint/2010/main" val="21270572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Employer Protections: Drug-Free Workplace</a:t>
            </a:r>
            <a:br>
              <a:rPr lang="en-US" dirty="0"/>
            </a:br>
            <a:endParaRPr lang="en-US" dirty="0"/>
          </a:p>
        </p:txBody>
      </p:sp>
      <p:sp>
        <p:nvSpPr>
          <p:cNvPr id="3" name="Content Placeholder 2"/>
          <p:cNvSpPr>
            <a:spLocks noGrp="1"/>
          </p:cNvSpPr>
          <p:nvPr>
            <p:ph idx="1"/>
          </p:nvPr>
        </p:nvSpPr>
        <p:spPr/>
        <p:txBody>
          <a:bodyPr/>
          <a:lstStyle/>
          <a:p>
            <a:r>
              <a:rPr lang="en-US" dirty="0" smtClean="0"/>
              <a:t>The </a:t>
            </a:r>
            <a:r>
              <a:rPr lang="en-US" dirty="0"/>
              <a:t>Law also includes some protections for employers by recognizing that an employer:</a:t>
            </a:r>
          </a:p>
          <a:p>
            <a:r>
              <a:rPr lang="en-US" dirty="0"/>
              <a:t>• May maintain a drug (and alcohol) free workplace;</a:t>
            </a:r>
          </a:p>
          <a:p>
            <a:r>
              <a:rPr lang="en-US" dirty="0"/>
              <a:t>• Is not required to permit or accommodate the use, consumption, being under the influence, possession, transfer, display, transportation, sale, or growth of cannabis or cannabis items in the workplace; and</a:t>
            </a:r>
          </a:p>
          <a:p>
            <a:r>
              <a:rPr lang="en-US" dirty="0"/>
              <a:t>• May prohibit employee use of cannabis items or intoxication by employees during work hours and while driving.</a:t>
            </a:r>
          </a:p>
          <a:p>
            <a:endParaRPr lang="en-US" dirty="0"/>
          </a:p>
        </p:txBody>
      </p:sp>
    </p:spTree>
    <p:extLst>
      <p:ext uri="{BB962C8B-B14F-4D97-AF65-F5344CB8AC3E}">
        <p14:creationId xmlns:p14="http://schemas.microsoft.com/office/powerpoint/2010/main" val="10943427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Employer Protections: Drug-Free Workplace</a:t>
            </a:r>
            <a:br>
              <a:rPr lang="en-US" dirty="0"/>
            </a:br>
            <a:endParaRPr lang="en-US" dirty="0"/>
          </a:p>
        </p:txBody>
      </p:sp>
      <p:sp>
        <p:nvSpPr>
          <p:cNvPr id="3" name="Content Placeholder 2"/>
          <p:cNvSpPr>
            <a:spLocks noGrp="1"/>
          </p:cNvSpPr>
          <p:nvPr>
            <p:ph idx="1"/>
          </p:nvPr>
        </p:nvSpPr>
        <p:spPr/>
        <p:txBody>
          <a:bodyPr/>
          <a:lstStyle/>
          <a:p>
            <a:endParaRPr lang="en-US" sz="3600" dirty="0" smtClean="0"/>
          </a:p>
          <a:p>
            <a:endParaRPr lang="en-US" sz="3600" dirty="0"/>
          </a:p>
          <a:p>
            <a:endParaRPr lang="en-US" sz="3600" dirty="0" smtClean="0"/>
          </a:p>
          <a:p>
            <a:r>
              <a:rPr lang="en-US" sz="3600" dirty="0" smtClean="0"/>
              <a:t>• </a:t>
            </a:r>
            <a:r>
              <a:rPr lang="en-US" sz="3600" dirty="0"/>
              <a:t>May maintain a drug (and alcohol) free workplace;</a:t>
            </a:r>
          </a:p>
          <a:p>
            <a:endParaRPr lang="en-US" dirty="0"/>
          </a:p>
        </p:txBody>
      </p:sp>
    </p:spTree>
    <p:extLst>
      <p:ext uri="{BB962C8B-B14F-4D97-AF65-F5344CB8AC3E}">
        <p14:creationId xmlns:p14="http://schemas.microsoft.com/office/powerpoint/2010/main" val="226375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Medical Marijuana</a:t>
            </a:r>
            <a:endParaRPr lang="en-US" dirty="0"/>
          </a:p>
        </p:txBody>
      </p:sp>
      <p:sp>
        <p:nvSpPr>
          <p:cNvPr id="3" name="Content Placeholder 2"/>
          <p:cNvSpPr>
            <a:spLocks noGrp="1"/>
          </p:cNvSpPr>
          <p:nvPr>
            <p:ph idx="1"/>
          </p:nvPr>
        </p:nvSpPr>
        <p:spPr/>
        <p:txBody>
          <a:bodyPr/>
          <a:lstStyle/>
          <a:p>
            <a:endParaRPr lang="en-US" sz="3200" dirty="0" smtClean="0"/>
          </a:p>
          <a:p>
            <a:r>
              <a:rPr lang="en-US" sz="3200" dirty="0" smtClean="0"/>
              <a:t>In </a:t>
            </a:r>
            <a:r>
              <a:rPr lang="en-US" sz="3200" dirty="0"/>
              <a:t>July 2019, the law was amended to </a:t>
            </a:r>
            <a:r>
              <a:rPr lang="en-US" sz="3200" b="1" dirty="0"/>
              <a:t>include job-related protections </a:t>
            </a:r>
            <a:r>
              <a:rPr lang="en-US" sz="3200" dirty="0"/>
              <a:t>for employees. </a:t>
            </a:r>
            <a:r>
              <a:rPr lang="en-US" sz="3200" dirty="0" smtClean="0"/>
              <a:t> It did </a:t>
            </a:r>
            <a:r>
              <a:rPr lang="en-US" sz="3200" dirty="0" smtClean="0"/>
              <a:t>NOT </a:t>
            </a:r>
            <a:r>
              <a:rPr lang="en-US" sz="3200" dirty="0"/>
              <a:t>change the right of employers to prohibit the use or possession of marijuana </a:t>
            </a:r>
            <a:r>
              <a:rPr lang="en-US" sz="3200" i="1" dirty="0"/>
              <a:t>in</a:t>
            </a:r>
            <a:r>
              <a:rPr lang="en-US" sz="3200" dirty="0"/>
              <a:t> the workplace, it memorialized additional obligations employers may have to accommodate medical marijuana use by </a:t>
            </a:r>
            <a:r>
              <a:rPr lang="en-US" sz="3200" dirty="0" smtClean="0"/>
              <a:t>employees.</a:t>
            </a:r>
          </a:p>
          <a:p>
            <a:endParaRPr lang="en-US" dirty="0"/>
          </a:p>
        </p:txBody>
      </p:sp>
    </p:spTree>
    <p:extLst>
      <p:ext uri="{BB962C8B-B14F-4D97-AF65-F5344CB8AC3E}">
        <p14:creationId xmlns:p14="http://schemas.microsoft.com/office/powerpoint/2010/main" val="25042568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Employer Protections: Drug-Free Workplace</a:t>
            </a:r>
            <a:br>
              <a:rPr lang="en-US" dirty="0"/>
            </a:br>
            <a:endParaRPr lang="en-US" dirty="0"/>
          </a:p>
        </p:txBody>
      </p:sp>
      <p:sp>
        <p:nvSpPr>
          <p:cNvPr id="3" name="Content Placeholder 2"/>
          <p:cNvSpPr>
            <a:spLocks noGrp="1"/>
          </p:cNvSpPr>
          <p:nvPr>
            <p:ph idx="1"/>
          </p:nvPr>
        </p:nvSpPr>
        <p:spPr/>
        <p:txBody>
          <a:bodyPr/>
          <a:lstStyle/>
          <a:p>
            <a:pPr marL="396875" indent="-396875"/>
            <a:endParaRPr lang="en-US" sz="3600" dirty="0" smtClean="0"/>
          </a:p>
          <a:p>
            <a:pPr marL="396875" indent="-396875"/>
            <a:r>
              <a:rPr lang="en-US" sz="3600" dirty="0" smtClean="0"/>
              <a:t>•  The Employer is not required to permit or accommodate the use, consumption, being under the influence, possession, transfer, display, transportation, sale, or growth of cannabis or cannabis items in the workplace; and</a:t>
            </a:r>
          </a:p>
          <a:p>
            <a:pPr marL="396875" indent="-396875"/>
            <a:endParaRPr lang="en-US" dirty="0"/>
          </a:p>
        </p:txBody>
      </p:sp>
    </p:spTree>
    <p:extLst>
      <p:ext uri="{BB962C8B-B14F-4D97-AF65-F5344CB8AC3E}">
        <p14:creationId xmlns:p14="http://schemas.microsoft.com/office/powerpoint/2010/main" val="9246098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Employer Protections: Drug-Free Workplace</a:t>
            </a:r>
            <a:br>
              <a:rPr lang="en-US" dirty="0"/>
            </a:br>
            <a:endParaRPr lang="en-US" dirty="0"/>
          </a:p>
        </p:txBody>
      </p:sp>
      <p:sp>
        <p:nvSpPr>
          <p:cNvPr id="3" name="Content Placeholder 2"/>
          <p:cNvSpPr>
            <a:spLocks noGrp="1"/>
          </p:cNvSpPr>
          <p:nvPr>
            <p:ph idx="1"/>
          </p:nvPr>
        </p:nvSpPr>
        <p:spPr/>
        <p:txBody>
          <a:bodyPr/>
          <a:lstStyle/>
          <a:p>
            <a:endParaRPr lang="en-US" sz="3200" dirty="0" smtClean="0"/>
          </a:p>
          <a:p>
            <a:endParaRPr lang="en-US" sz="3200" dirty="0"/>
          </a:p>
          <a:p>
            <a:pPr marL="344488" indent="-344488"/>
            <a:r>
              <a:rPr lang="en-US" sz="3200" dirty="0" smtClean="0"/>
              <a:t>•  </a:t>
            </a:r>
            <a:r>
              <a:rPr lang="en-US" sz="3600" dirty="0" smtClean="0"/>
              <a:t>The Employer may </a:t>
            </a:r>
            <a:r>
              <a:rPr lang="en-US" sz="3600" dirty="0"/>
              <a:t>prohibit employee use of cannabis items or intoxication by employees during work hours and while driving.</a:t>
            </a:r>
          </a:p>
          <a:p>
            <a:endParaRPr lang="en-US" sz="2800" dirty="0"/>
          </a:p>
        </p:txBody>
      </p:sp>
    </p:spTree>
    <p:extLst>
      <p:ext uri="{BB962C8B-B14F-4D97-AF65-F5344CB8AC3E}">
        <p14:creationId xmlns:p14="http://schemas.microsoft.com/office/powerpoint/2010/main" val="26746554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Employer Protections: Drug-Free Workplace</a:t>
            </a:r>
            <a:br>
              <a:rPr lang="en-US" dirty="0"/>
            </a:br>
            <a:endParaRPr lang="en-US" dirty="0"/>
          </a:p>
        </p:txBody>
      </p:sp>
      <p:sp>
        <p:nvSpPr>
          <p:cNvPr id="3" name="Content Placeholder 2"/>
          <p:cNvSpPr>
            <a:spLocks noGrp="1"/>
          </p:cNvSpPr>
          <p:nvPr>
            <p:ph idx="1"/>
          </p:nvPr>
        </p:nvSpPr>
        <p:spPr/>
        <p:txBody>
          <a:bodyPr/>
          <a:lstStyle/>
          <a:p>
            <a:endParaRPr lang="en-US" dirty="0" smtClean="0"/>
          </a:p>
          <a:p>
            <a:r>
              <a:rPr lang="en-US" sz="3200" dirty="0" smtClean="0"/>
              <a:t>Since </a:t>
            </a:r>
            <a:r>
              <a:rPr lang="en-US" sz="3200" dirty="0"/>
              <a:t>Federal law still recognizes marijuana as a Schedule I Controlled Dangerous Substances, </a:t>
            </a:r>
            <a:r>
              <a:rPr lang="en-US" sz="3200" dirty="0" err="1"/>
              <a:t>CREAMMA</a:t>
            </a:r>
            <a:r>
              <a:rPr lang="en-US" sz="3200" dirty="0"/>
              <a:t> created a carve-out for employers that are federal contractors, providing that, if the requirements of the law “result in a provable adverse impact on an employer subject to the requirements of a federal contract, then the employer may revise their employee prohibitions consistent with federal law, rules, and regulations.” </a:t>
            </a:r>
          </a:p>
          <a:p>
            <a:endParaRPr lang="en-US" dirty="0"/>
          </a:p>
        </p:txBody>
      </p:sp>
    </p:spTree>
    <p:extLst>
      <p:ext uri="{BB962C8B-B14F-4D97-AF65-F5344CB8AC3E}">
        <p14:creationId xmlns:p14="http://schemas.microsoft.com/office/powerpoint/2010/main" val="9945933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Checks</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An </a:t>
            </a:r>
            <a:r>
              <a:rPr lang="en-US" sz="3200" dirty="0"/>
              <a:t>employer is </a:t>
            </a:r>
            <a:r>
              <a:rPr lang="en-US" sz="3200" i="1" dirty="0"/>
              <a:t>not permitted to consider any arrest, charge, or conviction for certain types of marijuana and hashish offenses when making an employment decision</a:t>
            </a:r>
            <a:r>
              <a:rPr lang="en-US" sz="3200" dirty="0"/>
              <a:t>. Similarly, an employer</a:t>
            </a:r>
            <a:r>
              <a:rPr lang="en-US" sz="3200" i="1" dirty="0"/>
              <a:t> cannot require an applicant to disclose </a:t>
            </a:r>
            <a:r>
              <a:rPr lang="en-US" sz="3200" i="1" u="sng" dirty="0"/>
              <a:t>or</a:t>
            </a:r>
            <a:r>
              <a:rPr lang="en-US" sz="3200" i="1" dirty="0"/>
              <a:t> take any adverse action against an applicant solely based on any arrest, charge, or conviction for certain types of marijuana and hashish offenses. </a:t>
            </a:r>
            <a:endParaRPr lang="en-US" sz="3200" dirty="0"/>
          </a:p>
        </p:txBody>
      </p:sp>
    </p:spTree>
    <p:extLst>
      <p:ext uri="{BB962C8B-B14F-4D97-AF65-F5344CB8AC3E}">
        <p14:creationId xmlns:p14="http://schemas.microsoft.com/office/powerpoint/2010/main" val="58696193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 </a:t>
            </a:r>
            <a:endParaRPr lang="en-US" dirty="0"/>
          </a:p>
        </p:txBody>
      </p:sp>
      <p:sp>
        <p:nvSpPr>
          <p:cNvPr id="3" name="Content Placeholder 2"/>
          <p:cNvSpPr>
            <a:spLocks noGrp="1"/>
          </p:cNvSpPr>
          <p:nvPr>
            <p:ph idx="1"/>
          </p:nvPr>
        </p:nvSpPr>
        <p:spPr/>
        <p:txBody>
          <a:bodyPr>
            <a:noAutofit/>
          </a:bodyPr>
          <a:lstStyle/>
          <a:p>
            <a:endParaRPr lang="en-US" sz="2800" dirty="0" smtClean="0"/>
          </a:p>
          <a:p>
            <a:r>
              <a:rPr lang="en-US" sz="2800" dirty="0" smtClean="0"/>
              <a:t>NJ </a:t>
            </a:r>
            <a:r>
              <a:rPr lang="en-US" sz="2800" dirty="0" smtClean="0"/>
              <a:t>Supreme Court decision- Vincent </a:t>
            </a:r>
            <a:r>
              <a:rPr lang="en-US" sz="2800" dirty="0"/>
              <a:t>Hager v. M&amp;K </a:t>
            </a:r>
            <a:r>
              <a:rPr lang="en-US" sz="2800" dirty="0" smtClean="0"/>
              <a:t>Construction, Decided </a:t>
            </a:r>
            <a:r>
              <a:rPr lang="en-US" sz="2800" dirty="0"/>
              <a:t>April 13, </a:t>
            </a:r>
            <a:r>
              <a:rPr lang="en-US" sz="2800" dirty="0" smtClean="0"/>
              <a:t>2021</a:t>
            </a:r>
          </a:p>
          <a:p>
            <a:endParaRPr lang="en-US" sz="2800" dirty="0" smtClean="0"/>
          </a:p>
          <a:p>
            <a:r>
              <a:rPr lang="en-US" sz="2800" dirty="0" smtClean="0"/>
              <a:t>Court </a:t>
            </a:r>
            <a:r>
              <a:rPr lang="en-US" sz="2800" dirty="0" smtClean="0"/>
              <a:t>concluded </a:t>
            </a:r>
            <a:r>
              <a:rPr lang="en-US" sz="2800" dirty="0"/>
              <a:t>that medical marijuana may be found, subject to competent medical testimony, to constitute </a:t>
            </a:r>
            <a:r>
              <a:rPr lang="en-US" sz="2800" b="1" i="1" dirty="0"/>
              <a:t>reasonable and necessary care under New Jersey’s workers’ compensation scheme</a:t>
            </a:r>
            <a:r>
              <a:rPr lang="en-US" sz="2800" dirty="0"/>
              <a:t>. </a:t>
            </a:r>
          </a:p>
          <a:p>
            <a:endParaRPr lang="en-US" sz="2800" dirty="0" smtClean="0"/>
          </a:p>
          <a:p>
            <a:r>
              <a:rPr lang="en-US" sz="2800" dirty="0" err="1" smtClean="0"/>
              <a:t>M&amp;K</a:t>
            </a:r>
            <a:r>
              <a:rPr lang="en-US" sz="2800" dirty="0" smtClean="0"/>
              <a:t> </a:t>
            </a:r>
            <a:r>
              <a:rPr lang="en-US" sz="2800" dirty="0" smtClean="0"/>
              <a:t>was </a:t>
            </a:r>
            <a:r>
              <a:rPr lang="en-US" sz="2800" dirty="0"/>
              <a:t>ordered to reimburse costs for, and reasonably related to, Hager’s prescribed medical marijuana. </a:t>
            </a:r>
          </a:p>
        </p:txBody>
      </p:sp>
    </p:spTree>
    <p:extLst>
      <p:ext uri="{BB962C8B-B14F-4D97-AF65-F5344CB8AC3E}">
        <p14:creationId xmlns:p14="http://schemas.microsoft.com/office/powerpoint/2010/main" val="9826474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to Remember </a:t>
            </a:r>
            <a:endParaRPr lang="en-US" dirty="0"/>
          </a:p>
        </p:txBody>
      </p:sp>
      <p:sp>
        <p:nvSpPr>
          <p:cNvPr id="3" name="Content Placeholder 2"/>
          <p:cNvSpPr>
            <a:spLocks noGrp="1"/>
          </p:cNvSpPr>
          <p:nvPr>
            <p:ph idx="1"/>
          </p:nvPr>
        </p:nvSpPr>
        <p:spPr/>
        <p:txBody>
          <a:bodyPr>
            <a:normAutofit/>
          </a:bodyPr>
          <a:lstStyle/>
          <a:p>
            <a:endParaRPr lang="en-US" sz="1200" dirty="0" smtClean="0"/>
          </a:p>
          <a:p>
            <a:pPr marL="457200" indent="-457200">
              <a:buFont typeface="+mj-lt"/>
              <a:buAutoNum type="arabicPeriod"/>
            </a:pPr>
            <a:r>
              <a:rPr lang="en-US" sz="2800" dirty="0" smtClean="0"/>
              <a:t>Use </a:t>
            </a:r>
            <a:r>
              <a:rPr lang="en-US" sz="2800" dirty="0"/>
              <a:t>of marijuana cannot be the only reason for any adverse employment action, such as termination or failure to hire or promote. </a:t>
            </a:r>
            <a:endParaRPr lang="en-US" sz="2800" dirty="0" smtClean="0"/>
          </a:p>
          <a:p>
            <a:pPr marL="457200" indent="-457200">
              <a:buFont typeface="+mj-lt"/>
              <a:buAutoNum type="arabicPeriod"/>
            </a:pPr>
            <a:endParaRPr lang="en-US" sz="2800" dirty="0" smtClean="0"/>
          </a:p>
          <a:p>
            <a:pPr marL="457200" indent="-457200">
              <a:buFont typeface="+mj-lt"/>
              <a:buAutoNum type="arabicPeriod"/>
            </a:pPr>
            <a:r>
              <a:rPr lang="en-US" sz="2800" dirty="0" smtClean="0"/>
              <a:t>Employers may </a:t>
            </a:r>
            <a:r>
              <a:rPr lang="en-US" sz="2800" dirty="0"/>
              <a:t>be obligated to accommodate medical marijuana patients, if such an accommodation is possible and would not pose an undue hardship on the employer. </a:t>
            </a:r>
            <a:endParaRPr lang="en-US" sz="2800" dirty="0" smtClean="0"/>
          </a:p>
          <a:p>
            <a:pPr marL="457200" indent="-457200">
              <a:buFont typeface="+mj-lt"/>
              <a:buAutoNum type="arabicPeriod"/>
            </a:pPr>
            <a:endParaRPr lang="en-US" sz="2800" dirty="0" smtClean="0"/>
          </a:p>
          <a:p>
            <a:pPr marL="457200" indent="-457200">
              <a:buFont typeface="+mj-lt"/>
              <a:buAutoNum type="arabicPeriod"/>
            </a:pPr>
            <a:r>
              <a:rPr lang="en-US" sz="2800" dirty="0" smtClean="0"/>
              <a:t>Medical </a:t>
            </a:r>
            <a:r>
              <a:rPr lang="en-US" sz="2800" dirty="0"/>
              <a:t>marijuana patients may also be entitled to reimbursement of the expenses associated with such treatment under an employer’s workers’ compensation plan. </a:t>
            </a:r>
          </a:p>
        </p:txBody>
      </p:sp>
    </p:spTree>
    <p:extLst>
      <p:ext uri="{BB962C8B-B14F-4D97-AF65-F5344CB8AC3E}">
        <p14:creationId xmlns:p14="http://schemas.microsoft.com/office/powerpoint/2010/main" val="73047918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Employers Can and Can’t Do</a:t>
            </a:r>
            <a:br>
              <a:rPr lang="en-US" dirty="0"/>
            </a:br>
            <a:endParaRPr lang="en-US" dirty="0"/>
          </a:p>
        </p:txBody>
      </p:sp>
      <p:sp>
        <p:nvSpPr>
          <p:cNvPr id="3" name="Content Placeholder 2"/>
          <p:cNvSpPr>
            <a:spLocks noGrp="1"/>
          </p:cNvSpPr>
          <p:nvPr>
            <p:ph idx="1"/>
          </p:nvPr>
        </p:nvSpPr>
        <p:spPr/>
        <p:txBody>
          <a:bodyPr>
            <a:normAutofit/>
          </a:bodyPr>
          <a:lstStyle/>
          <a:p>
            <a:endParaRPr lang="en-US" dirty="0" smtClean="0"/>
          </a:p>
          <a:p>
            <a:pPr marL="457200" indent="-457200">
              <a:buFont typeface="+mj-lt"/>
              <a:buAutoNum type="arabicPeriod"/>
            </a:pPr>
            <a:r>
              <a:rPr lang="en-US" dirty="0" smtClean="0"/>
              <a:t>Employers </a:t>
            </a:r>
            <a:r>
              <a:rPr lang="en-US" dirty="0"/>
              <a:t>need </a:t>
            </a:r>
            <a:r>
              <a:rPr lang="en-US" u="sng" dirty="0"/>
              <a:t>not</a:t>
            </a:r>
            <a:r>
              <a:rPr lang="en-US" dirty="0"/>
              <a:t> tolerate the possession of, use of, or an employee being under the influence of, cannabis—legal or not—</a:t>
            </a:r>
            <a:r>
              <a:rPr lang="en-US" i="1" dirty="0"/>
              <a:t>in the workplace during working hours</a:t>
            </a:r>
            <a:r>
              <a:rPr lang="en-US" dirty="0" smtClean="0"/>
              <a:t>.</a:t>
            </a:r>
          </a:p>
          <a:p>
            <a:pPr marL="457200" indent="-457200">
              <a:buFont typeface="+mj-lt"/>
              <a:buAutoNum type="arabicPeriod"/>
            </a:pPr>
            <a:endParaRPr lang="en-US" dirty="0"/>
          </a:p>
          <a:p>
            <a:pPr marL="457200" indent="-457200">
              <a:buFont typeface="+mj-lt"/>
              <a:buAutoNum type="arabicPeriod"/>
            </a:pPr>
            <a:r>
              <a:rPr lang="en-US" dirty="0" smtClean="0"/>
              <a:t>Employers </a:t>
            </a:r>
            <a:r>
              <a:rPr lang="en-US" dirty="0"/>
              <a:t>may not take adverse action against an employee </a:t>
            </a:r>
            <a:r>
              <a:rPr lang="en-US" i="1" dirty="0"/>
              <a:t>solely</a:t>
            </a:r>
            <a:r>
              <a:rPr lang="en-US" dirty="0"/>
              <a:t> because that employee uses recreational or medicinal marijuana </a:t>
            </a:r>
            <a:r>
              <a:rPr lang="en-US" u="sng" dirty="0"/>
              <a:t>outside of work during non-working </a:t>
            </a:r>
            <a:r>
              <a:rPr lang="en-US" u="sng" dirty="0" smtClean="0"/>
              <a:t>hours</a:t>
            </a:r>
            <a:r>
              <a:rPr lang="en-US" dirty="0" smtClean="0"/>
              <a:t>.</a:t>
            </a:r>
          </a:p>
          <a:p>
            <a:pPr marL="457200" indent="-457200">
              <a:buFont typeface="+mj-lt"/>
              <a:buAutoNum type="arabicPeriod"/>
            </a:pPr>
            <a:endParaRPr lang="en-US" dirty="0" smtClean="0"/>
          </a:p>
          <a:p>
            <a:pPr marL="457200" indent="-457200">
              <a:buFont typeface="+mj-lt"/>
              <a:buAutoNum type="arabicPeriod"/>
            </a:pPr>
            <a:r>
              <a:rPr lang="en-US" dirty="0" smtClean="0"/>
              <a:t>Employers </a:t>
            </a:r>
            <a:r>
              <a:rPr lang="en-US" dirty="0"/>
              <a:t>may </a:t>
            </a:r>
            <a:r>
              <a:rPr lang="en-US" u="sng" dirty="0"/>
              <a:t>not</a:t>
            </a:r>
            <a:r>
              <a:rPr lang="en-US" dirty="0"/>
              <a:t> </a:t>
            </a:r>
            <a:r>
              <a:rPr lang="en-US" i="1" dirty="0"/>
              <a:t>solely</a:t>
            </a:r>
            <a:r>
              <a:rPr lang="en-US" dirty="0"/>
              <a:t> rely upon—as justification for taking an adverse action—an employee’s prior arrest, charge, conviction or adjudication of delinquency, for certain cannabis-related expunged offenses</a:t>
            </a:r>
            <a:r>
              <a:rPr lang="en-US" dirty="0" smtClean="0"/>
              <a:t>.</a:t>
            </a:r>
            <a:endParaRPr lang="en-US" dirty="0"/>
          </a:p>
        </p:txBody>
      </p:sp>
    </p:spTree>
    <p:extLst>
      <p:ext uri="{BB962C8B-B14F-4D97-AF65-F5344CB8AC3E}">
        <p14:creationId xmlns:p14="http://schemas.microsoft.com/office/powerpoint/2010/main" val="23837928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of What </a:t>
            </a:r>
            <a:r>
              <a:rPr lang="en-US" dirty="0"/>
              <a:t>Employers Can and Can’t Do</a:t>
            </a:r>
            <a:br>
              <a:rPr lang="en-US" dirty="0"/>
            </a:br>
            <a:endParaRPr lang="en-US" dirty="0"/>
          </a:p>
        </p:txBody>
      </p:sp>
      <p:sp>
        <p:nvSpPr>
          <p:cNvPr id="3" name="Content Placeholder 2"/>
          <p:cNvSpPr>
            <a:spLocks noGrp="1"/>
          </p:cNvSpPr>
          <p:nvPr>
            <p:ph idx="1"/>
          </p:nvPr>
        </p:nvSpPr>
        <p:spPr/>
        <p:txBody>
          <a:bodyPr/>
          <a:lstStyle/>
          <a:p>
            <a:pPr marL="457200" indent="-457200">
              <a:buFont typeface="+mj-lt"/>
              <a:buAutoNum type="arabicPeriod" startAt="4"/>
            </a:pPr>
            <a:r>
              <a:rPr lang="en-US" dirty="0" smtClean="0"/>
              <a:t>Employers </a:t>
            </a:r>
            <a:r>
              <a:rPr lang="en-US" dirty="0"/>
              <a:t>need not commit any act that would cause them “to be in violation of </a:t>
            </a:r>
            <a:r>
              <a:rPr lang="en-US" b="1" dirty="0"/>
              <a:t>federal law</a:t>
            </a:r>
            <a:r>
              <a:rPr lang="en-US" dirty="0"/>
              <a:t>, that would result in a loss of a licensing-related benefit pursuant to federal law, or that would result in the loss of a federal contract or federal funding</a:t>
            </a:r>
            <a:r>
              <a:rPr lang="en-US" dirty="0" smtClean="0"/>
              <a:t>.”</a:t>
            </a:r>
          </a:p>
          <a:p>
            <a:pPr marL="457200" indent="-457200">
              <a:buFont typeface="+mj-lt"/>
              <a:buAutoNum type="arabicPeriod" startAt="4"/>
            </a:pPr>
            <a:endParaRPr lang="en-US" dirty="0"/>
          </a:p>
          <a:p>
            <a:pPr marL="457200" indent="-457200">
              <a:buFont typeface="+mj-lt"/>
              <a:buAutoNum type="arabicPeriod" startAt="4"/>
            </a:pPr>
            <a:r>
              <a:rPr lang="en-US" dirty="0" smtClean="0"/>
              <a:t>If an </a:t>
            </a:r>
            <a:r>
              <a:rPr lang="en-US" dirty="0"/>
              <a:t>employer has a </a:t>
            </a:r>
            <a:r>
              <a:rPr lang="en-US" b="1" dirty="0"/>
              <a:t>drug testing policy </a:t>
            </a:r>
            <a:r>
              <a:rPr lang="en-US" dirty="0"/>
              <a:t>and an employee or job applicant tests positive, the employer must offer an opportunity to present a legitimate medical explanation, provide written notice of the right to explain, and afford three working days to the employee to explain or provide a retest</a:t>
            </a:r>
            <a:r>
              <a:rPr lang="en-US" dirty="0" smtClean="0"/>
              <a:t>.</a:t>
            </a:r>
          </a:p>
          <a:p>
            <a:pPr marL="457200" indent="-457200">
              <a:buFont typeface="+mj-lt"/>
              <a:buAutoNum type="arabicPeriod" startAt="4"/>
            </a:pPr>
            <a:endParaRPr lang="en-US" dirty="0"/>
          </a:p>
          <a:p>
            <a:pPr marL="457200" indent="-457200">
              <a:buFont typeface="+mj-lt"/>
              <a:buAutoNum type="arabicPeriod" startAt="4"/>
            </a:pPr>
            <a:r>
              <a:rPr lang="en-US" dirty="0" smtClean="0"/>
              <a:t>Employers </a:t>
            </a:r>
            <a:r>
              <a:rPr lang="en-US" dirty="0"/>
              <a:t>may still </a:t>
            </a:r>
            <a:r>
              <a:rPr lang="en-US" dirty="0" smtClean="0"/>
              <a:t>test- but include </a:t>
            </a:r>
            <a:r>
              <a:rPr lang="en-US" dirty="0"/>
              <a:t>scientifically reliable </a:t>
            </a:r>
            <a:r>
              <a:rPr lang="en-US" b="1" dirty="0"/>
              <a:t>objective testing methods and </a:t>
            </a:r>
            <a:r>
              <a:rPr lang="en-US" b="1" dirty="0" smtClean="0"/>
              <a:t>procedures</a:t>
            </a:r>
            <a:r>
              <a:rPr lang="en-US" dirty="0" smtClean="0"/>
              <a:t> and include </a:t>
            </a:r>
            <a:r>
              <a:rPr lang="en-US" dirty="0"/>
              <a:t>a physical evaluation in order to determine an employee’s state of impairment</a:t>
            </a:r>
            <a:r>
              <a:rPr lang="en-US" dirty="0" smtClean="0"/>
              <a:t>. USE the NEW Form.</a:t>
            </a:r>
            <a:endParaRPr lang="en-US" dirty="0"/>
          </a:p>
        </p:txBody>
      </p:sp>
    </p:spTree>
    <p:extLst>
      <p:ext uri="{BB962C8B-B14F-4D97-AF65-F5344CB8AC3E}">
        <p14:creationId xmlns:p14="http://schemas.microsoft.com/office/powerpoint/2010/main" val="373520271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Employers Do Now?</a:t>
            </a:r>
            <a:endParaRPr lang="en-US" dirty="0"/>
          </a:p>
        </p:txBody>
      </p:sp>
      <p:sp>
        <p:nvSpPr>
          <p:cNvPr id="3" name="Content Placeholder 2"/>
          <p:cNvSpPr>
            <a:spLocks noGrp="1"/>
          </p:cNvSpPr>
          <p:nvPr>
            <p:ph idx="1"/>
          </p:nvPr>
        </p:nvSpPr>
        <p:spPr/>
        <p:txBody>
          <a:bodyPr>
            <a:normAutofit/>
          </a:bodyPr>
          <a:lstStyle/>
          <a:p>
            <a:endParaRPr lang="en-US" sz="3600" dirty="0" smtClean="0"/>
          </a:p>
          <a:p>
            <a:r>
              <a:rPr lang="en-US" sz="3600" dirty="0" smtClean="0"/>
              <a:t>Until </a:t>
            </a:r>
            <a:r>
              <a:rPr lang="en-US" sz="3600" dirty="0"/>
              <a:t>there are more standards and interpretive </a:t>
            </a:r>
            <a:r>
              <a:rPr lang="en-US" sz="3600" dirty="0" smtClean="0"/>
              <a:t>guidance on </a:t>
            </a:r>
            <a:r>
              <a:rPr lang="en-US" sz="3600" dirty="0"/>
              <a:t>CREAMMA</a:t>
            </a:r>
            <a:r>
              <a:rPr lang="en-US" sz="3600" dirty="0" smtClean="0"/>
              <a:t>, </a:t>
            </a:r>
            <a:r>
              <a:rPr lang="en-US" sz="3600" dirty="0"/>
              <a:t>there will be challenges and areas of ambiguity. </a:t>
            </a:r>
          </a:p>
          <a:p>
            <a:endParaRPr lang="en-US" dirty="0"/>
          </a:p>
        </p:txBody>
      </p:sp>
    </p:spTree>
    <p:extLst>
      <p:ext uri="{BB962C8B-B14F-4D97-AF65-F5344CB8AC3E}">
        <p14:creationId xmlns:p14="http://schemas.microsoft.com/office/powerpoint/2010/main" val="2376885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Employers Do Now?</a:t>
            </a:r>
          </a:p>
        </p:txBody>
      </p:sp>
      <p:sp>
        <p:nvSpPr>
          <p:cNvPr id="3" name="Content Placeholder 2"/>
          <p:cNvSpPr>
            <a:spLocks noGrp="1"/>
          </p:cNvSpPr>
          <p:nvPr>
            <p:ph idx="1"/>
          </p:nvPr>
        </p:nvSpPr>
        <p:spPr/>
        <p:txBody>
          <a:bodyPr>
            <a:normAutofit/>
          </a:bodyPr>
          <a:lstStyle/>
          <a:p>
            <a:endParaRPr lang="en-US" sz="3600" dirty="0" smtClean="0"/>
          </a:p>
          <a:p>
            <a:r>
              <a:rPr lang="en-US" sz="3600" dirty="0" smtClean="0"/>
              <a:t>If </a:t>
            </a:r>
            <a:r>
              <a:rPr lang="en-US" sz="3600" dirty="0"/>
              <a:t>employers have not done so, they should create and/or revisit their policies and practices with respect to drug testing and background checks. </a:t>
            </a:r>
          </a:p>
          <a:p>
            <a:endParaRPr lang="en-US" sz="3600" dirty="0"/>
          </a:p>
        </p:txBody>
      </p:sp>
    </p:spTree>
    <p:extLst>
      <p:ext uri="{BB962C8B-B14F-4D97-AF65-F5344CB8AC3E}">
        <p14:creationId xmlns:p14="http://schemas.microsoft.com/office/powerpoint/2010/main" val="3773181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Medical Marijuana</a:t>
            </a:r>
          </a:p>
        </p:txBody>
      </p:sp>
      <p:sp>
        <p:nvSpPr>
          <p:cNvPr id="3" name="Content Placeholder 2"/>
          <p:cNvSpPr>
            <a:spLocks noGrp="1"/>
          </p:cNvSpPr>
          <p:nvPr>
            <p:ph idx="1"/>
          </p:nvPr>
        </p:nvSpPr>
        <p:spPr/>
        <p:txBody>
          <a:bodyPr/>
          <a:lstStyle/>
          <a:p>
            <a:endParaRPr lang="en-US" sz="3200" dirty="0" smtClean="0"/>
          </a:p>
          <a:p>
            <a:r>
              <a:rPr lang="en-US" sz="3200" dirty="0" smtClean="0"/>
              <a:t>Specifically</a:t>
            </a:r>
            <a:r>
              <a:rPr lang="en-US" sz="3200" dirty="0"/>
              <a:t>, the law now provides that it is unlawful for an employer “to take any adverse employment action against an employee who is a registered qualifying patient based solely on the employee’s status as a registrant with the commission.” N.J.S.A. §24:6I-6.1(a). </a:t>
            </a:r>
          </a:p>
          <a:p>
            <a:endParaRPr lang="en-US" dirty="0"/>
          </a:p>
        </p:txBody>
      </p:sp>
    </p:spTree>
    <p:extLst>
      <p:ext uri="{BB962C8B-B14F-4D97-AF65-F5344CB8AC3E}">
        <p14:creationId xmlns:p14="http://schemas.microsoft.com/office/powerpoint/2010/main" val="64099485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Employers Do Now?</a:t>
            </a:r>
          </a:p>
        </p:txBody>
      </p:sp>
      <p:sp>
        <p:nvSpPr>
          <p:cNvPr id="3" name="Content Placeholder 2"/>
          <p:cNvSpPr>
            <a:spLocks noGrp="1"/>
          </p:cNvSpPr>
          <p:nvPr>
            <p:ph idx="1"/>
          </p:nvPr>
        </p:nvSpPr>
        <p:spPr/>
        <p:txBody>
          <a:bodyPr/>
          <a:lstStyle/>
          <a:p>
            <a:endParaRPr lang="en-US" sz="3600" dirty="0" smtClean="0"/>
          </a:p>
          <a:p>
            <a:r>
              <a:rPr lang="en-US" sz="3600" dirty="0" smtClean="0"/>
              <a:t>Train </a:t>
            </a:r>
            <a:r>
              <a:rPr lang="en-US" sz="3600" dirty="0"/>
              <a:t>human resources and other supervisors who are involved in making employment decisions or implementing policies.</a:t>
            </a:r>
          </a:p>
          <a:p>
            <a:endParaRPr lang="en-US" dirty="0"/>
          </a:p>
        </p:txBody>
      </p:sp>
    </p:spTree>
    <p:extLst>
      <p:ext uri="{BB962C8B-B14F-4D97-AF65-F5344CB8AC3E}">
        <p14:creationId xmlns:p14="http://schemas.microsoft.com/office/powerpoint/2010/main" val="12417890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Employers Do Now?</a:t>
            </a:r>
          </a:p>
        </p:txBody>
      </p:sp>
      <p:sp>
        <p:nvSpPr>
          <p:cNvPr id="3" name="Content Placeholder 2"/>
          <p:cNvSpPr>
            <a:spLocks noGrp="1"/>
          </p:cNvSpPr>
          <p:nvPr>
            <p:ph idx="1"/>
          </p:nvPr>
        </p:nvSpPr>
        <p:spPr/>
        <p:txBody>
          <a:bodyPr/>
          <a:lstStyle/>
          <a:p>
            <a:endParaRPr lang="en-US" sz="3600" dirty="0" smtClean="0"/>
          </a:p>
          <a:p>
            <a:r>
              <a:rPr lang="en-US" sz="3600" dirty="0" smtClean="0"/>
              <a:t>Employers </a:t>
            </a:r>
            <a:r>
              <a:rPr lang="en-US" sz="3600" dirty="0"/>
              <a:t>should avoid adverse actions against employees who test positive cannabis and NOT discriminate against employees or applicants who use cannabis when they are not working.</a:t>
            </a:r>
          </a:p>
          <a:p>
            <a:endParaRPr lang="en-US" dirty="0"/>
          </a:p>
        </p:txBody>
      </p:sp>
    </p:spTree>
    <p:extLst>
      <p:ext uri="{BB962C8B-B14F-4D97-AF65-F5344CB8AC3E}">
        <p14:creationId xmlns:p14="http://schemas.microsoft.com/office/powerpoint/2010/main" val="19951095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Employers Do Now?</a:t>
            </a:r>
          </a:p>
        </p:txBody>
      </p:sp>
      <p:sp>
        <p:nvSpPr>
          <p:cNvPr id="3" name="Content Placeholder 2"/>
          <p:cNvSpPr>
            <a:spLocks noGrp="1"/>
          </p:cNvSpPr>
          <p:nvPr>
            <p:ph idx="1"/>
          </p:nvPr>
        </p:nvSpPr>
        <p:spPr/>
        <p:txBody>
          <a:bodyPr/>
          <a:lstStyle/>
          <a:p>
            <a:endParaRPr lang="en-US" sz="3600" dirty="0" smtClean="0"/>
          </a:p>
          <a:p>
            <a:r>
              <a:rPr lang="en-US" sz="3600" dirty="0" smtClean="0"/>
              <a:t>Tread </a:t>
            </a:r>
            <a:r>
              <a:rPr lang="en-US" sz="3600" dirty="0"/>
              <a:t>carefully and consult legal counsel for guidance</a:t>
            </a:r>
            <a:r>
              <a:rPr lang="en-US" sz="3600" dirty="0" smtClean="0"/>
              <a:t>.</a:t>
            </a:r>
          </a:p>
          <a:p>
            <a:endParaRPr lang="en-US" sz="3600" dirty="0"/>
          </a:p>
          <a:p>
            <a:r>
              <a:rPr lang="en-US" sz="3600" dirty="0"/>
              <a:t>Utilize the new Reasonable Suspicion Observation </a:t>
            </a:r>
            <a:r>
              <a:rPr lang="en-US" sz="3600" dirty="0" smtClean="0"/>
              <a:t>Form</a:t>
            </a:r>
          </a:p>
          <a:p>
            <a:endParaRPr lang="en-US" sz="3600" dirty="0"/>
          </a:p>
          <a:p>
            <a:r>
              <a:rPr lang="en-US" sz="3600" dirty="0"/>
              <a:t>Be on the lookout for updates!</a:t>
            </a:r>
          </a:p>
          <a:p>
            <a:endParaRPr lang="en-US" dirty="0"/>
          </a:p>
        </p:txBody>
      </p:sp>
    </p:spTree>
    <p:extLst>
      <p:ext uri="{BB962C8B-B14F-4D97-AF65-F5344CB8AC3E}">
        <p14:creationId xmlns:p14="http://schemas.microsoft.com/office/powerpoint/2010/main" val="33504542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F5BAFB-04D7-4B35-B900-BA7865C3CD2D}"/>
              </a:ext>
            </a:extLst>
          </p:cNvPr>
          <p:cNvSpPr>
            <a:spLocks noGrp="1"/>
          </p:cNvSpPr>
          <p:nvPr>
            <p:ph type="title"/>
          </p:nvPr>
        </p:nvSpPr>
        <p:spPr>
          <a:xfrm>
            <a:off x="645459" y="1012313"/>
            <a:ext cx="10901082" cy="1500187"/>
          </a:xfrm>
        </p:spPr>
        <p:txBody>
          <a:bodyPr>
            <a:normAutofit/>
          </a:bodyPr>
          <a:lstStyle/>
          <a:p>
            <a:r>
              <a:rPr lang="en-US" sz="4000" dirty="0">
                <a:solidFill>
                  <a:schemeClr val="accent3">
                    <a:lumMod val="50000"/>
                  </a:schemeClr>
                </a:solidFill>
              </a:rPr>
              <a:t>Join US For the Last Webinar in </a:t>
            </a:r>
            <a:br>
              <a:rPr lang="en-US" sz="4000" dirty="0">
                <a:solidFill>
                  <a:schemeClr val="accent3">
                    <a:lumMod val="50000"/>
                  </a:schemeClr>
                </a:solidFill>
              </a:rPr>
            </a:br>
            <a:r>
              <a:rPr lang="en-US" sz="4000" dirty="0">
                <a:solidFill>
                  <a:schemeClr val="accent3">
                    <a:lumMod val="50000"/>
                  </a:schemeClr>
                </a:solidFill>
              </a:rPr>
              <a:t>our 2022 Employment Series</a:t>
            </a:r>
          </a:p>
        </p:txBody>
      </p:sp>
      <p:sp>
        <p:nvSpPr>
          <p:cNvPr id="5" name="Text Placeholder 4">
            <a:extLst>
              <a:ext uri="{FF2B5EF4-FFF2-40B4-BE49-F238E27FC236}">
                <a16:creationId xmlns:a16="http://schemas.microsoft.com/office/drawing/2014/main" id="{81293FDA-5211-4E72-9AA3-A459EBE7078B}"/>
              </a:ext>
            </a:extLst>
          </p:cNvPr>
          <p:cNvSpPr>
            <a:spLocks noGrp="1"/>
          </p:cNvSpPr>
          <p:nvPr>
            <p:ph type="body" idx="1"/>
          </p:nvPr>
        </p:nvSpPr>
        <p:spPr>
          <a:xfrm>
            <a:off x="1174091" y="2845314"/>
            <a:ext cx="9843818" cy="1500187"/>
          </a:xfrm>
        </p:spPr>
        <p:txBody>
          <a:bodyPr/>
          <a:lstStyle/>
          <a:p>
            <a:r>
              <a:rPr lang="en-US" sz="3600" b="0" i="0" dirty="0">
                <a:solidFill>
                  <a:schemeClr val="accent3">
                    <a:lumMod val="50000"/>
                  </a:schemeClr>
                </a:solidFill>
                <a:effectLst/>
                <a:latin typeface="Palatino Linotype" panose="02040502050505030304" pitchFamily="18" charset="0"/>
              </a:rPr>
              <a:t>Top 5 Employee Handbook Updates on Tuesday, November </a:t>
            </a:r>
            <a:r>
              <a:rPr lang="en-US" sz="3600" dirty="0">
                <a:solidFill>
                  <a:schemeClr val="accent3">
                    <a:lumMod val="50000"/>
                  </a:schemeClr>
                </a:solidFill>
                <a:latin typeface="Palatino Linotype" panose="02040502050505030304" pitchFamily="18" charset="0"/>
              </a:rPr>
              <a:t>29</a:t>
            </a:r>
            <a:r>
              <a:rPr lang="en-US" sz="3600" b="0" i="0" dirty="0">
                <a:solidFill>
                  <a:schemeClr val="accent3">
                    <a:lumMod val="50000"/>
                  </a:schemeClr>
                </a:solidFill>
                <a:effectLst/>
                <a:latin typeface="Palatino Linotype" panose="02040502050505030304" pitchFamily="18" charset="0"/>
              </a:rPr>
              <a:t>, 2022</a:t>
            </a:r>
          </a:p>
          <a:p>
            <a:endParaRPr lang="en-US" dirty="0"/>
          </a:p>
        </p:txBody>
      </p:sp>
    </p:spTree>
    <p:extLst>
      <p:ext uri="{BB962C8B-B14F-4D97-AF65-F5344CB8AC3E}">
        <p14:creationId xmlns:p14="http://schemas.microsoft.com/office/powerpoint/2010/main" val="102330926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48344"/>
            <a:ext cx="9144000" cy="733313"/>
          </a:xfrm>
        </p:spPr>
        <p:txBody>
          <a:bodyPr>
            <a:noAutofit/>
          </a:bodyPr>
          <a:lstStyle/>
          <a:p>
            <a:pPr algn="ctr"/>
            <a:r>
              <a:rPr lang="en-US" sz="3200" dirty="0"/>
              <a:t>Connect with Laddey, Clark and Ryan, LLP</a:t>
            </a:r>
          </a:p>
        </p:txBody>
      </p:sp>
      <p:sp>
        <p:nvSpPr>
          <p:cNvPr id="8" name="Content Placeholder 7"/>
          <p:cNvSpPr>
            <a:spLocks noGrp="1"/>
          </p:cNvSpPr>
          <p:nvPr>
            <p:ph idx="1"/>
          </p:nvPr>
        </p:nvSpPr>
        <p:spPr>
          <a:xfrm>
            <a:off x="1975513" y="1081656"/>
            <a:ext cx="8278588" cy="5202004"/>
          </a:xfrm>
        </p:spPr>
        <p:txBody>
          <a:bodyPr/>
          <a:lstStyle/>
          <a:p>
            <a:endParaRPr lang="en-US" dirty="0"/>
          </a:p>
          <a:p>
            <a:endParaRPr lang="en-US" dirty="0"/>
          </a:p>
          <a:p>
            <a:endParaRPr lang="en-US" dirty="0"/>
          </a:p>
          <a:p>
            <a:endParaRPr lang="en-US" dirty="0"/>
          </a:p>
          <a:p>
            <a:endParaRPr lang="en-US" dirty="0"/>
          </a:p>
          <a:p>
            <a:endParaRPr lang="en-US" dirty="0"/>
          </a:p>
          <a:p>
            <a:endParaRPr lang="en-US" sz="1200" dirty="0"/>
          </a:p>
          <a:p>
            <a:r>
              <a:rPr lang="en-US" dirty="0"/>
              <a:t>	</a:t>
            </a:r>
            <a:r>
              <a:rPr lang="en-US" sz="2300" dirty="0"/>
              <a:t>	  Like us		     Connect with us		       Follow us</a:t>
            </a:r>
          </a:p>
        </p:txBody>
      </p:sp>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1371" y="1660754"/>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4439" y="166075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2742" y="1702935"/>
            <a:ext cx="2133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5498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Medical Marijuana</a:t>
            </a:r>
            <a:endParaRPr lang="en-US" dirty="0"/>
          </a:p>
        </p:txBody>
      </p:sp>
      <p:sp>
        <p:nvSpPr>
          <p:cNvPr id="3" name="Content Placeholder 2"/>
          <p:cNvSpPr>
            <a:spLocks noGrp="1"/>
          </p:cNvSpPr>
          <p:nvPr>
            <p:ph idx="1"/>
          </p:nvPr>
        </p:nvSpPr>
        <p:spPr/>
        <p:txBody>
          <a:bodyPr/>
          <a:lstStyle/>
          <a:p>
            <a:endParaRPr lang="en-US" sz="3200" dirty="0" smtClean="0"/>
          </a:p>
          <a:p>
            <a:r>
              <a:rPr lang="en-US" sz="3200" dirty="0" smtClean="0"/>
              <a:t>Additionally</a:t>
            </a:r>
            <a:r>
              <a:rPr lang="en-US" sz="3200" dirty="0"/>
              <a:t>, if an individual does test positive for marijuana, the law requires an employer to allow the individual up to three days to provide a medical explanation for the positive test result.  </a:t>
            </a:r>
          </a:p>
          <a:p>
            <a:endParaRPr lang="en-US" dirty="0"/>
          </a:p>
        </p:txBody>
      </p:sp>
    </p:spTree>
    <p:extLst>
      <p:ext uri="{BB962C8B-B14F-4D97-AF65-F5344CB8AC3E}">
        <p14:creationId xmlns:p14="http://schemas.microsoft.com/office/powerpoint/2010/main" val="1607806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Recreational Cannabis</a:t>
            </a:r>
            <a:endParaRPr lang="en-US" dirty="0"/>
          </a:p>
        </p:txBody>
      </p:sp>
      <p:sp>
        <p:nvSpPr>
          <p:cNvPr id="3" name="Content Placeholder 2"/>
          <p:cNvSpPr>
            <a:spLocks noGrp="1"/>
          </p:cNvSpPr>
          <p:nvPr>
            <p:ph idx="1"/>
          </p:nvPr>
        </p:nvSpPr>
        <p:spPr/>
        <p:txBody>
          <a:bodyPr>
            <a:normAutofit/>
          </a:bodyPr>
          <a:lstStyle/>
          <a:p>
            <a:r>
              <a:rPr lang="en-US" dirty="0" smtClean="0"/>
              <a:t>In November 2020, New </a:t>
            </a:r>
            <a:r>
              <a:rPr lang="en-US" dirty="0"/>
              <a:t>Jersey citizens voted to legalize marijuana for </a:t>
            </a:r>
            <a:r>
              <a:rPr lang="en-US" b="1" i="1" dirty="0"/>
              <a:t>adult recreational </a:t>
            </a:r>
            <a:r>
              <a:rPr lang="en-US" b="1" i="1" dirty="0" smtClean="0"/>
              <a:t>use</a:t>
            </a:r>
            <a:r>
              <a:rPr lang="en-US" dirty="0" smtClean="0"/>
              <a:t>, approving </a:t>
            </a:r>
            <a:r>
              <a:rPr lang="en-US" dirty="0"/>
              <a:t>the referendum by a 67% majority</a:t>
            </a:r>
            <a:r>
              <a:rPr lang="en-US" dirty="0" smtClean="0"/>
              <a:t>.</a:t>
            </a:r>
          </a:p>
          <a:p>
            <a:endParaRPr lang="en-US" dirty="0" smtClean="0"/>
          </a:p>
          <a:p>
            <a:r>
              <a:rPr lang="en-US" dirty="0"/>
              <a:t>O</a:t>
            </a:r>
            <a:r>
              <a:rPr lang="en-US" dirty="0" smtClean="0"/>
              <a:t>n </a:t>
            </a:r>
            <a:r>
              <a:rPr lang="en-US" dirty="0"/>
              <a:t>Feb. 22, 2021, Governor Philip Murphy signed into law the “</a:t>
            </a:r>
            <a:r>
              <a:rPr lang="en-US" b="1" dirty="0"/>
              <a:t>Cannabis Regulatory Enforcement Assistance and Marketplace Modernization Act</a:t>
            </a:r>
            <a:r>
              <a:rPr lang="en-US" dirty="0"/>
              <a:t>,” or “</a:t>
            </a:r>
            <a:r>
              <a:rPr lang="en-US" b="1" dirty="0" err="1" smtClean="0"/>
              <a:t>CREAMMA</a:t>
            </a:r>
            <a:r>
              <a:rPr lang="en-US" dirty="0" smtClean="0"/>
              <a:t>”, </a:t>
            </a:r>
            <a:r>
              <a:rPr lang="en-US" dirty="0" smtClean="0"/>
              <a:t>which:</a:t>
            </a:r>
          </a:p>
          <a:p>
            <a:r>
              <a:rPr lang="en-US" dirty="0" smtClean="0"/>
              <a:t>1. </a:t>
            </a:r>
            <a:r>
              <a:rPr lang="en-US" dirty="0"/>
              <a:t>legalizes and regulates marijuana use and possession for adults aged 21 and over; </a:t>
            </a:r>
            <a:endParaRPr lang="en-US" dirty="0" smtClean="0"/>
          </a:p>
          <a:p>
            <a:r>
              <a:rPr lang="en-US" dirty="0" smtClean="0"/>
              <a:t>2. </a:t>
            </a:r>
            <a:r>
              <a:rPr lang="en-US" dirty="0"/>
              <a:t>decriminalizes marijuana possession up to a certain quantity; and </a:t>
            </a:r>
            <a:endParaRPr lang="en-US" dirty="0" smtClean="0"/>
          </a:p>
          <a:p>
            <a:r>
              <a:rPr lang="en-US" dirty="0" smtClean="0"/>
              <a:t>3. </a:t>
            </a:r>
            <a:r>
              <a:rPr lang="en-US" dirty="0"/>
              <a:t>clarifies marijuana use and possession penalties for individuals under 21 years old. </a:t>
            </a:r>
            <a:endParaRPr lang="en-US" dirty="0" smtClean="0"/>
          </a:p>
        </p:txBody>
      </p:sp>
    </p:spTree>
    <p:extLst>
      <p:ext uri="{BB962C8B-B14F-4D97-AF65-F5344CB8AC3E}">
        <p14:creationId xmlns:p14="http://schemas.microsoft.com/office/powerpoint/2010/main" val="3141672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CREAMMA</a:t>
            </a:r>
            <a:endParaRPr lang="en-US" dirty="0"/>
          </a:p>
        </p:txBody>
      </p:sp>
      <p:sp>
        <p:nvSpPr>
          <p:cNvPr id="3" name="Content Placeholder 2"/>
          <p:cNvSpPr>
            <a:spLocks noGrp="1"/>
          </p:cNvSpPr>
          <p:nvPr>
            <p:ph idx="1"/>
          </p:nvPr>
        </p:nvSpPr>
        <p:spPr/>
        <p:txBody>
          <a:bodyPr/>
          <a:lstStyle/>
          <a:p>
            <a:pPr algn="ctr">
              <a:spcBef>
                <a:spcPts val="0"/>
              </a:spcBef>
            </a:pPr>
            <a:endParaRPr lang="en-US" dirty="0" smtClean="0"/>
          </a:p>
          <a:p>
            <a:pPr algn="ctr">
              <a:spcBef>
                <a:spcPts val="0"/>
              </a:spcBef>
            </a:pPr>
            <a:endParaRPr lang="en-US" sz="2800" dirty="0" smtClean="0"/>
          </a:p>
          <a:p>
            <a:pPr>
              <a:spcBef>
                <a:spcPts val="0"/>
              </a:spcBef>
            </a:pPr>
            <a:r>
              <a:rPr lang="en-US" sz="3200" dirty="0" err="1" smtClean="0"/>
              <a:t>CREAMMA</a:t>
            </a:r>
            <a:r>
              <a:rPr lang="en-US" sz="3200" dirty="0" smtClean="0"/>
              <a:t> </a:t>
            </a:r>
            <a:r>
              <a:rPr lang="en-US" sz="3200" dirty="0"/>
              <a:t>legalizes and regulates marijuana use and possession </a:t>
            </a:r>
            <a:endParaRPr lang="en-US" sz="3200" dirty="0" smtClean="0"/>
          </a:p>
          <a:p>
            <a:pPr>
              <a:spcBef>
                <a:spcPts val="0"/>
              </a:spcBef>
            </a:pPr>
            <a:r>
              <a:rPr lang="en-US" sz="3200" dirty="0" smtClean="0"/>
              <a:t>for </a:t>
            </a:r>
            <a:r>
              <a:rPr lang="en-US" sz="3200" dirty="0"/>
              <a:t>adults </a:t>
            </a:r>
            <a:r>
              <a:rPr lang="en-US" sz="3200" dirty="0" smtClean="0"/>
              <a:t>aged </a:t>
            </a:r>
            <a:r>
              <a:rPr lang="en-US" sz="3200" dirty="0"/>
              <a:t>21 and over AND (like the </a:t>
            </a:r>
            <a:r>
              <a:rPr lang="en-US" sz="3200" dirty="0" err="1" smtClean="0"/>
              <a:t>CUMCA</a:t>
            </a:r>
            <a:r>
              <a:rPr lang="en-US" sz="3200" dirty="0" smtClean="0"/>
              <a:t>)</a:t>
            </a:r>
          </a:p>
          <a:p>
            <a:endParaRPr lang="en-US" sz="3200" dirty="0" smtClean="0"/>
          </a:p>
          <a:p>
            <a:pPr>
              <a:spcBef>
                <a:spcPts val="0"/>
              </a:spcBef>
            </a:pPr>
            <a:r>
              <a:rPr lang="en-US" sz="3200" dirty="0" smtClean="0"/>
              <a:t>Expressly </a:t>
            </a:r>
            <a:r>
              <a:rPr lang="en-US" sz="3200" dirty="0"/>
              <a:t>prohibits an employer from subjecting an employee </a:t>
            </a:r>
            <a:endParaRPr lang="en-US" sz="3200" dirty="0" smtClean="0"/>
          </a:p>
          <a:p>
            <a:pPr>
              <a:spcBef>
                <a:spcPts val="0"/>
              </a:spcBef>
            </a:pPr>
            <a:r>
              <a:rPr lang="en-US" sz="3200" dirty="0" smtClean="0"/>
              <a:t>or </a:t>
            </a:r>
            <a:r>
              <a:rPr lang="en-US" sz="3200" dirty="0"/>
              <a:t>applicant to any adverse action </a:t>
            </a:r>
            <a:r>
              <a:rPr lang="en-US" sz="3200" i="1" dirty="0"/>
              <a:t>solely</a:t>
            </a:r>
            <a:r>
              <a:rPr lang="en-US" sz="3200" dirty="0"/>
              <a:t> due to </a:t>
            </a:r>
            <a:endParaRPr lang="en-US" sz="3200" dirty="0" smtClean="0"/>
          </a:p>
          <a:p>
            <a:pPr>
              <a:spcBef>
                <a:spcPts val="0"/>
              </a:spcBef>
            </a:pPr>
            <a:r>
              <a:rPr lang="en-US" sz="3200" dirty="0" smtClean="0"/>
              <a:t>an </a:t>
            </a:r>
            <a:r>
              <a:rPr lang="en-US" sz="3200" dirty="0"/>
              <a:t>individual’s positive drug test for marijuana.  </a:t>
            </a:r>
          </a:p>
        </p:txBody>
      </p:sp>
    </p:spTree>
    <p:extLst>
      <p:ext uri="{BB962C8B-B14F-4D97-AF65-F5344CB8AC3E}">
        <p14:creationId xmlns:p14="http://schemas.microsoft.com/office/powerpoint/2010/main" val="3713920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933</TotalTime>
  <Words>4273</Words>
  <Application>Microsoft Office PowerPoint</Application>
  <PresentationFormat>Widescreen</PresentationFormat>
  <Paragraphs>306</Paragraphs>
  <Slides>64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Arial</vt:lpstr>
      <vt:lpstr>Calibri</vt:lpstr>
      <vt:lpstr>Minion Pro</vt:lpstr>
      <vt:lpstr>Palatino Linotype</vt:lpstr>
      <vt:lpstr>1_Office Theme</vt:lpstr>
      <vt:lpstr>PowerPoint Presentation</vt:lpstr>
      <vt:lpstr>Disclaimer</vt:lpstr>
      <vt:lpstr>New Jersey Marijuana Laws</vt:lpstr>
      <vt:lpstr>Medical Marijuana</vt:lpstr>
      <vt:lpstr>More Medical Marijuana</vt:lpstr>
      <vt:lpstr>More Medical Marijuana</vt:lpstr>
      <vt:lpstr>More Medical Marijuana</vt:lpstr>
      <vt:lpstr>Recreational Cannabis</vt:lpstr>
      <vt:lpstr>CREAMMA</vt:lpstr>
      <vt:lpstr>CREAMMA</vt:lpstr>
      <vt:lpstr>CREAMMA</vt:lpstr>
      <vt:lpstr>What can Employers Do?</vt:lpstr>
      <vt:lpstr>Federal or State Law???</vt:lpstr>
      <vt:lpstr>Federal or State Law???</vt:lpstr>
      <vt:lpstr>Enforcement</vt:lpstr>
      <vt:lpstr>Enforcement</vt:lpstr>
      <vt:lpstr>So…</vt:lpstr>
      <vt:lpstr>Can employers require drug testing? What are the limitations?</vt:lpstr>
      <vt:lpstr>Can employers require drug testing? What are the limitations?</vt:lpstr>
      <vt:lpstr>Termination due to Cannabis Use</vt:lpstr>
      <vt:lpstr>This Just In…</vt:lpstr>
      <vt:lpstr>This Just In…</vt:lpstr>
      <vt:lpstr>New Guidance from CRC on “Workplace Impariment”</vt:lpstr>
      <vt:lpstr>CRC Guidance</vt:lpstr>
      <vt:lpstr>CRC Guidance</vt:lpstr>
      <vt:lpstr>CRC Guidance</vt:lpstr>
      <vt:lpstr>CRC Guidance</vt:lpstr>
      <vt:lpstr>CRC Guidance</vt:lpstr>
      <vt:lpstr>CRC Guidance</vt:lpstr>
      <vt:lpstr>CRC Guidance</vt:lpstr>
      <vt:lpstr>CRC Guidance</vt:lpstr>
      <vt:lpstr>CRC Guidance</vt:lpstr>
      <vt:lpstr>CRC Guidance</vt:lpstr>
      <vt:lpstr>CRC Guidance</vt:lpstr>
      <vt:lpstr>CRC Guidance</vt:lpstr>
      <vt:lpstr>CRC Guidance</vt:lpstr>
      <vt:lpstr>CRC Guidance</vt:lpstr>
      <vt:lpstr>Reasonable Suspicion Observed Behavior Report</vt:lpstr>
      <vt:lpstr>Discipline for Cannabis possession or use on the job</vt:lpstr>
      <vt:lpstr>Employers are required to provide accommodations for medical marijuana</vt:lpstr>
      <vt:lpstr>Testing</vt:lpstr>
      <vt:lpstr>Testing</vt:lpstr>
      <vt:lpstr>N.J.S.A. 24:61-6.1</vt:lpstr>
      <vt:lpstr>N.J.S.A. 24:61-6.1</vt:lpstr>
      <vt:lpstr>Updated Drugfree Workplaces Policies </vt:lpstr>
      <vt:lpstr>Updated Drugfree Workplaces Policies </vt:lpstr>
      <vt:lpstr>PowerPoint Presentation</vt:lpstr>
      <vt:lpstr>Employer Protections: Drug-Free Workplace </vt:lpstr>
      <vt:lpstr>Employer Protections: Drug-Free Workplace </vt:lpstr>
      <vt:lpstr>Employer Protections: Drug-Free Workplace </vt:lpstr>
      <vt:lpstr>Employer Protections: Drug-Free Workplace </vt:lpstr>
      <vt:lpstr>Employer Protections: Drug-Free Workplace </vt:lpstr>
      <vt:lpstr>Background Checks</vt:lpstr>
      <vt:lpstr>Workers’ Compensation </vt:lpstr>
      <vt:lpstr>Points to Remember </vt:lpstr>
      <vt:lpstr>What Employers Can and Can’t Do </vt:lpstr>
      <vt:lpstr>MORE of What Employers Can and Can’t Do </vt:lpstr>
      <vt:lpstr>What Should Employers Do Now?</vt:lpstr>
      <vt:lpstr>What Should Employers Do Now?</vt:lpstr>
      <vt:lpstr>What Should Employers Do Now?</vt:lpstr>
      <vt:lpstr>What Should Employers Do Now?</vt:lpstr>
      <vt:lpstr>What Should Employers Do Now?</vt:lpstr>
      <vt:lpstr>Join US For the Last Webinar in  our 2022 Employment Series</vt:lpstr>
      <vt:lpstr>Connect with Laddey, Clark and Ryan, LLP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dc:title>
  <dc:creator>Charlee L. Gee</dc:creator>
  <cp:lastModifiedBy>Michelle Firzlaff</cp:lastModifiedBy>
  <cp:revision>161</cp:revision>
  <cp:lastPrinted>2022-09-20T14:55:15Z</cp:lastPrinted>
  <dcterms:created xsi:type="dcterms:W3CDTF">2019-07-22T19:17:35Z</dcterms:created>
  <dcterms:modified xsi:type="dcterms:W3CDTF">2022-09-20T15:11:40Z</dcterms:modified>
</cp:coreProperties>
</file>